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0"/>
  </p:notesMasterIdLst>
  <p:sldIdLst>
    <p:sldId id="256" r:id="rId5"/>
    <p:sldId id="286" r:id="rId6"/>
    <p:sldId id="290" r:id="rId7"/>
    <p:sldId id="257" r:id="rId8"/>
    <p:sldId id="287" r:id="rId9"/>
    <p:sldId id="258" r:id="rId10"/>
    <p:sldId id="259" r:id="rId11"/>
    <p:sldId id="260" r:id="rId12"/>
    <p:sldId id="264" r:id="rId13"/>
    <p:sldId id="261" r:id="rId14"/>
    <p:sldId id="288" r:id="rId15"/>
    <p:sldId id="289" r:id="rId16"/>
    <p:sldId id="268" r:id="rId17"/>
    <p:sldId id="285" r:id="rId18"/>
    <p:sldId id="283" r:id="rId19"/>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5D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208" autoAdjust="0"/>
  </p:normalViewPr>
  <p:slideViewPr>
    <p:cSldViewPr snapToGrid="0" snapToObjects="1">
      <p:cViewPr varScale="1">
        <p:scale>
          <a:sx n="62" d="100"/>
          <a:sy n="62" d="100"/>
        </p:scale>
        <p:origin x="1348"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Shape 39"/>
          <p:cNvSpPr>
            <a:spLocks noGrp="1" noRot="1" noChangeAspect="1"/>
          </p:cNvSpPr>
          <p:nvPr>
            <p:ph type="sldImg"/>
          </p:nvPr>
        </p:nvSpPr>
        <p:spPr>
          <a:xfrm>
            <a:off x="1143000" y="685800"/>
            <a:ext cx="4572000" cy="3429000"/>
          </a:xfrm>
          <a:prstGeom prst="rect">
            <a:avLst/>
          </a:prstGeom>
        </p:spPr>
        <p:txBody>
          <a:bodyPr/>
          <a:lstStyle/>
          <a:p>
            <a:endParaRPr/>
          </a:p>
        </p:txBody>
      </p:sp>
      <p:sp>
        <p:nvSpPr>
          <p:cNvPr id="40" name="Shape 4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76794405"/>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recording of the song cuts off as you move to the next page. It is up to the presenter’s discretion to decide when. </a:t>
            </a:r>
          </a:p>
        </p:txBody>
      </p:sp>
    </p:spTree>
    <p:extLst>
      <p:ext uri="{BB962C8B-B14F-4D97-AF65-F5344CB8AC3E}">
        <p14:creationId xmlns:p14="http://schemas.microsoft.com/office/powerpoint/2010/main" val="648594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95329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 name="Title Text"/>
          <p:cNvSpPr txBox="1">
            <a:spLocks noGrp="1"/>
          </p:cNvSpPr>
          <p:nvPr>
            <p:ph type="title"/>
          </p:nvPr>
        </p:nvSpPr>
        <p:spPr>
          <a:xfrm>
            <a:off x="457200" y="457667"/>
            <a:ext cx="8229600" cy="1143001"/>
          </a:xfrm>
          <a:prstGeom prst="rect">
            <a:avLst/>
          </a:prstGeom>
        </p:spPr>
        <p:txBody>
          <a:bodyPr/>
          <a:lstStyle/>
          <a:p>
            <a:r>
              <a:rPr lang="en-US"/>
              <a:t>Click to edit Master title style</a:t>
            </a:r>
            <a:endParaRPr dirty="0"/>
          </a:p>
        </p:txBody>
      </p:sp>
      <p:sp>
        <p:nvSpPr>
          <p:cNvPr id="23" name="Body Level One…"/>
          <p:cNvSpPr txBox="1">
            <a:spLocks noGrp="1"/>
          </p:cNvSpPr>
          <p:nvPr>
            <p:ph type="body" idx="1"/>
          </p:nvPr>
        </p:nvSpPr>
        <p:spPr>
          <a:xfrm>
            <a:off x="457200" y="1778001"/>
            <a:ext cx="8229600" cy="3974352"/>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JSSA 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478118" y="418353"/>
            <a:ext cx="8292353" cy="1748118"/>
          </a:xfrm>
          <a:prstGeom prst="rect">
            <a:avLst/>
          </a:prstGeom>
        </p:spPr>
        <p:txBody>
          <a:bodyPr anchor="t" anchorCtr="0"/>
          <a:lstStyle>
            <a:lvl1pPr>
              <a:defRPr>
                <a:solidFill>
                  <a:srgbClr val="2B5DAA"/>
                </a:solidFill>
              </a:defRPr>
            </a:lvl1pPr>
          </a:lstStyle>
          <a:p>
            <a:r>
              <a:rPr lang="en-US"/>
              <a:t>Click to edit Master title style</a:t>
            </a:r>
            <a:endParaRPr dirty="0"/>
          </a:p>
        </p:txBody>
      </p:sp>
      <p:sp>
        <p:nvSpPr>
          <p:cNvPr id="32" name="Body Level One…"/>
          <p:cNvSpPr txBox="1">
            <a:spLocks noGrp="1"/>
          </p:cNvSpPr>
          <p:nvPr>
            <p:ph type="body" sz="quarter" idx="1"/>
          </p:nvPr>
        </p:nvSpPr>
        <p:spPr>
          <a:xfrm>
            <a:off x="1371600" y="2450353"/>
            <a:ext cx="6400800" cy="3188447"/>
          </a:xfrm>
          <a:prstGeom prst="rect">
            <a:avLst/>
          </a:prstGeom>
        </p:spPr>
        <p:txBody>
          <a:bodyPr>
            <a:normAutofit/>
          </a:bodyPr>
          <a:lstStyle>
            <a:lvl1pPr marL="0" indent="0" algn="l">
              <a:spcBef>
                <a:spcPts val="500"/>
              </a:spcBef>
              <a:buSzTx/>
              <a:buFontTx/>
              <a:buNone/>
              <a:defRPr sz="2000"/>
            </a:lvl1pPr>
            <a:lvl2pPr marL="0" indent="457200" algn="l">
              <a:spcBef>
                <a:spcPts val="500"/>
              </a:spcBef>
              <a:buSzTx/>
              <a:buFontTx/>
              <a:buNone/>
              <a:defRPr sz="2000"/>
            </a:lvl2pPr>
            <a:lvl3pPr marL="0" indent="914400" algn="l">
              <a:spcBef>
                <a:spcPts val="500"/>
              </a:spcBef>
              <a:buSzTx/>
              <a:buFontTx/>
              <a:buNone/>
              <a:defRPr sz="2000"/>
            </a:lvl3pPr>
            <a:lvl4pPr marL="0" indent="1371600" algn="l">
              <a:spcBef>
                <a:spcPts val="500"/>
              </a:spcBef>
              <a:buSzTx/>
              <a:buFontTx/>
              <a:buNone/>
              <a:defRPr sz="2000"/>
            </a:lvl4pPr>
            <a:lvl5pPr marL="0" indent="1828800" algn="l">
              <a:spcBef>
                <a:spcPts val="500"/>
              </a:spcBef>
              <a:buSzTx/>
              <a:buFontTx/>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3147079"/>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t" anchorCtr="0">
            <a:normAutofit/>
          </a:bodyPr>
          <a:lstStyle/>
          <a:p>
            <a:r>
              <a:rPr dirty="0"/>
              <a:t>Title Text</a:t>
            </a:r>
          </a:p>
        </p:txBody>
      </p:sp>
      <p:sp>
        <p:nvSpPr>
          <p:cNvPr id="3" name="Body Level One…"/>
          <p:cNvSpPr txBox="1">
            <a:spLocks noGrp="1"/>
          </p:cNvSpPr>
          <p:nvPr>
            <p:ph type="body" idx="1"/>
          </p:nvPr>
        </p:nvSpPr>
        <p:spPr>
          <a:xfrm>
            <a:off x="457200" y="4452471"/>
            <a:ext cx="8229600" cy="257016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rPr dirty="0"/>
              <a:t>Body Level One</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marL="0" marR="0" indent="0" algn="ctr" defTabSz="914400" eaLnBrk="1" latinLnBrk="0" hangingPunct="1">
        <a:lnSpc>
          <a:spcPct val="100000"/>
        </a:lnSpc>
        <a:spcBef>
          <a:spcPts val="0"/>
        </a:spcBef>
        <a:spcAft>
          <a:spcPts val="0"/>
        </a:spcAft>
        <a:buClrTx/>
        <a:buSzTx/>
        <a:buFontTx/>
        <a:buNone/>
        <a:tabLst/>
        <a:defRPr sz="5400" b="1" i="0" u="none" strike="noStrike" cap="none" spc="0" baseline="0">
          <a:ln>
            <a:noFill/>
          </a:ln>
          <a:solidFill>
            <a:srgbClr val="2B5DAA"/>
          </a:solidFill>
          <a:uFillTx/>
          <a:latin typeface="+mj-lt"/>
          <a:ea typeface="+mj-ea"/>
          <a:cs typeface="+mj-cs"/>
          <a:sym typeface="Calibri"/>
        </a:defRPr>
      </a:lvl1pPr>
      <a:lvl2pPr marL="0" marR="0" indent="0" algn="ctr" defTabSz="914400" eaLnBrk="1" latinLnBrk="0" hangingPunct="1">
        <a:lnSpc>
          <a:spcPct val="100000"/>
        </a:lnSpc>
        <a:spcBef>
          <a:spcPts val="0"/>
        </a:spcBef>
        <a:spcAft>
          <a:spcPts val="0"/>
        </a:spcAft>
        <a:buClrTx/>
        <a:buSzTx/>
        <a:buFontTx/>
        <a:buNone/>
        <a:tabLst/>
        <a:defRPr sz="4400" b="1" i="0" u="none" strike="noStrike" cap="none" spc="0" baseline="0">
          <a:ln>
            <a:noFill/>
          </a:ln>
          <a:solidFill>
            <a:srgbClr val="000000"/>
          </a:solidFill>
          <a:uFillTx/>
          <a:latin typeface="+mj-lt"/>
          <a:ea typeface="+mj-ea"/>
          <a:cs typeface="+mj-cs"/>
          <a:sym typeface="Calibri"/>
        </a:defRPr>
      </a:lvl2pPr>
      <a:lvl3pPr marL="0" marR="0" indent="0" algn="ctr" defTabSz="914400" eaLnBrk="1" latinLnBrk="0" hangingPunct="1">
        <a:lnSpc>
          <a:spcPct val="100000"/>
        </a:lnSpc>
        <a:spcBef>
          <a:spcPts val="0"/>
        </a:spcBef>
        <a:spcAft>
          <a:spcPts val="0"/>
        </a:spcAft>
        <a:buClrTx/>
        <a:buSzTx/>
        <a:buFontTx/>
        <a:buNone/>
        <a:tabLst/>
        <a:defRPr sz="4400" b="1" i="0" u="none" strike="noStrike" cap="none" spc="0" baseline="0">
          <a:ln>
            <a:noFill/>
          </a:ln>
          <a:solidFill>
            <a:srgbClr val="000000"/>
          </a:solidFill>
          <a:uFillTx/>
          <a:latin typeface="+mj-lt"/>
          <a:ea typeface="+mj-ea"/>
          <a:cs typeface="+mj-cs"/>
          <a:sym typeface="Calibri"/>
        </a:defRPr>
      </a:lvl3pPr>
      <a:lvl4pPr marL="0" marR="0" indent="0" algn="ctr" defTabSz="914400" eaLnBrk="1" latinLnBrk="0" hangingPunct="1">
        <a:lnSpc>
          <a:spcPct val="100000"/>
        </a:lnSpc>
        <a:spcBef>
          <a:spcPts val="0"/>
        </a:spcBef>
        <a:spcAft>
          <a:spcPts val="0"/>
        </a:spcAft>
        <a:buClrTx/>
        <a:buSzTx/>
        <a:buFontTx/>
        <a:buNone/>
        <a:tabLst/>
        <a:defRPr sz="4400" b="1" i="0" u="none" strike="noStrike" cap="none" spc="0" baseline="0">
          <a:ln>
            <a:noFill/>
          </a:ln>
          <a:solidFill>
            <a:srgbClr val="000000"/>
          </a:solidFill>
          <a:uFillTx/>
          <a:latin typeface="+mj-lt"/>
          <a:ea typeface="+mj-ea"/>
          <a:cs typeface="+mj-cs"/>
          <a:sym typeface="Calibri"/>
        </a:defRPr>
      </a:lvl4pPr>
      <a:lvl5pPr marL="0" marR="0" indent="0" algn="ctr" defTabSz="914400" eaLnBrk="1" latinLnBrk="0" hangingPunct="1">
        <a:lnSpc>
          <a:spcPct val="100000"/>
        </a:lnSpc>
        <a:spcBef>
          <a:spcPts val="0"/>
        </a:spcBef>
        <a:spcAft>
          <a:spcPts val="0"/>
        </a:spcAft>
        <a:buClrTx/>
        <a:buSzTx/>
        <a:buFontTx/>
        <a:buNone/>
        <a:tabLst/>
        <a:defRPr sz="4400" b="1" i="0" u="none" strike="noStrike" cap="none" spc="0" baseline="0">
          <a:ln>
            <a:noFill/>
          </a:ln>
          <a:solidFill>
            <a:srgbClr val="000000"/>
          </a:solidFill>
          <a:uFillTx/>
          <a:latin typeface="+mj-lt"/>
          <a:ea typeface="+mj-ea"/>
          <a:cs typeface="+mj-cs"/>
          <a:sym typeface="Calibri"/>
        </a:defRPr>
      </a:lvl5pPr>
      <a:lvl6pPr marL="0" marR="0" indent="0" algn="ctr" defTabSz="914400" eaLnBrk="1" latinLnBrk="0" hangingPunct="1">
        <a:lnSpc>
          <a:spcPct val="100000"/>
        </a:lnSpc>
        <a:spcBef>
          <a:spcPts val="0"/>
        </a:spcBef>
        <a:spcAft>
          <a:spcPts val="0"/>
        </a:spcAft>
        <a:buClrTx/>
        <a:buSzTx/>
        <a:buFontTx/>
        <a:buNone/>
        <a:tabLst/>
        <a:defRPr sz="4400" b="1" i="0" u="none" strike="noStrike" cap="none" spc="0" baseline="0">
          <a:ln>
            <a:noFill/>
          </a:ln>
          <a:solidFill>
            <a:srgbClr val="000000"/>
          </a:solidFill>
          <a:uFillTx/>
          <a:latin typeface="+mj-lt"/>
          <a:ea typeface="+mj-ea"/>
          <a:cs typeface="+mj-cs"/>
          <a:sym typeface="Calibri"/>
        </a:defRPr>
      </a:lvl6pPr>
      <a:lvl7pPr marL="0" marR="0" indent="0" algn="ctr" defTabSz="914400" eaLnBrk="1" latinLnBrk="0" hangingPunct="1">
        <a:lnSpc>
          <a:spcPct val="100000"/>
        </a:lnSpc>
        <a:spcBef>
          <a:spcPts val="0"/>
        </a:spcBef>
        <a:spcAft>
          <a:spcPts val="0"/>
        </a:spcAft>
        <a:buClrTx/>
        <a:buSzTx/>
        <a:buFontTx/>
        <a:buNone/>
        <a:tabLst/>
        <a:defRPr sz="4400" b="1" i="0" u="none" strike="noStrike" cap="none" spc="0" baseline="0">
          <a:ln>
            <a:noFill/>
          </a:ln>
          <a:solidFill>
            <a:srgbClr val="000000"/>
          </a:solidFill>
          <a:uFillTx/>
          <a:latin typeface="+mj-lt"/>
          <a:ea typeface="+mj-ea"/>
          <a:cs typeface="+mj-cs"/>
          <a:sym typeface="Calibri"/>
        </a:defRPr>
      </a:lvl7pPr>
      <a:lvl8pPr marL="0" marR="0" indent="0" algn="ctr" defTabSz="914400" eaLnBrk="1" latinLnBrk="0" hangingPunct="1">
        <a:lnSpc>
          <a:spcPct val="100000"/>
        </a:lnSpc>
        <a:spcBef>
          <a:spcPts val="0"/>
        </a:spcBef>
        <a:spcAft>
          <a:spcPts val="0"/>
        </a:spcAft>
        <a:buClrTx/>
        <a:buSzTx/>
        <a:buFontTx/>
        <a:buNone/>
        <a:tabLst/>
        <a:defRPr sz="4400" b="1" i="0" u="none" strike="noStrike" cap="none" spc="0" baseline="0">
          <a:ln>
            <a:noFill/>
          </a:ln>
          <a:solidFill>
            <a:srgbClr val="000000"/>
          </a:solidFill>
          <a:uFillTx/>
          <a:latin typeface="+mj-lt"/>
          <a:ea typeface="+mj-ea"/>
          <a:cs typeface="+mj-cs"/>
          <a:sym typeface="Calibri"/>
        </a:defRPr>
      </a:lvl8pPr>
      <a:lvl9pPr marL="0" marR="0" indent="0" algn="ctr" defTabSz="914400" eaLnBrk="1" latinLnBrk="0" hangingPunct="1">
        <a:lnSpc>
          <a:spcPct val="100000"/>
        </a:lnSpc>
        <a:spcBef>
          <a:spcPts val="0"/>
        </a:spcBef>
        <a:spcAft>
          <a:spcPts val="0"/>
        </a:spcAft>
        <a:buClrTx/>
        <a:buSzTx/>
        <a:buFontTx/>
        <a:buNone/>
        <a:tabLst/>
        <a:defRPr sz="4400" b="1" i="0" u="none" strike="noStrike" cap="none" spc="0" baseline="0">
          <a:ln>
            <a:noFill/>
          </a:ln>
          <a:solidFill>
            <a:srgbClr val="000000"/>
          </a:solidFill>
          <a:uFillTx/>
          <a:latin typeface="+mj-lt"/>
          <a:ea typeface="+mj-ea"/>
          <a:cs typeface="+mj-cs"/>
          <a:sym typeface="Calibri"/>
        </a:defRPr>
      </a:lvl9pPr>
    </p:titleStyle>
    <p:bodyStyle>
      <a:lvl1pPr marL="0" marR="0" indent="0" algn="ctr" defTabSz="914400" eaLnBrk="1" latinLnBrk="0" hangingPunct="1">
        <a:lnSpc>
          <a:spcPct val="100000"/>
        </a:lnSpc>
        <a:spcBef>
          <a:spcPts val="700"/>
        </a:spcBef>
        <a:spcAft>
          <a:spcPts val="0"/>
        </a:spcAft>
        <a:buClrTx/>
        <a:buSzPct val="100000"/>
        <a:buFont typeface="Arial"/>
        <a:buNone/>
        <a:tabLst/>
        <a:defRPr sz="3200" b="0" i="0" u="none" strike="noStrike" cap="none" spc="0" baseline="0">
          <a:ln>
            <a:noFill/>
          </a:ln>
          <a:solidFill>
            <a:srgbClr val="000000"/>
          </a:solidFill>
          <a:uFillTx/>
          <a:latin typeface="+mj-lt"/>
          <a:ea typeface="+mj-ea"/>
          <a:cs typeface="+mj-cs"/>
          <a:sym typeface="Calibri"/>
        </a:defRPr>
      </a:lvl1pPr>
      <a:lvl2pPr marL="783771" marR="0" indent="-326571" algn="ctr"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ctr"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ctr"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ctr"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hyperlink" Target="https://arttherapy.org/covid-19-resources/" TargetMode="External"/><Relationship Id="rId2" Type="http://schemas.openxmlformats.org/officeDocument/2006/relationships/hyperlink" Target="https://intuitivecreativity.typepad.com/expressiveartinspirations/100-art-therapy-exercises.html" TargetMode="External"/><Relationship Id="rId1" Type="http://schemas.openxmlformats.org/officeDocument/2006/relationships/slideLayout" Target="../slideLayouts/slideLayout2.xml"/><Relationship Id="rId6" Type="http://schemas.openxmlformats.org/officeDocument/2006/relationships/hyperlink" Target="https://www.musictherapy.org/about/covid19_resources/" TargetMode="External"/><Relationship Id="rId5" Type="http://schemas.openxmlformats.org/officeDocument/2006/relationships/hyperlink" Target="https://www.nadta.org/index/covid-19-resources.html" TargetMode="External"/><Relationship Id="rId4" Type="http://schemas.openxmlformats.org/officeDocument/2006/relationships/hyperlink" Target="https://adta.org/covid-19-resources/&#160;"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em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emf"/><Relationship Id="rId5" Type="http://schemas.openxmlformats.org/officeDocument/2006/relationships/image" Target="../media/image3.png"/><Relationship Id="rId4" Type="http://schemas.openxmlformats.org/officeDocument/2006/relationships/hyperlink" Target="https://www.edutopia.org/article/boosting-resilience-through-creativity"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emf"/><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emf"/><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1.em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42" name="Title 1"/>
          <p:cNvSpPr txBox="1"/>
          <p:nvPr/>
        </p:nvSpPr>
        <p:spPr>
          <a:xfrm>
            <a:off x="762000" y="3260288"/>
            <a:ext cx="7696200" cy="64633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p>
            <a:pPr algn="ctr">
              <a:defRPr sz="4400" b="1">
                <a:solidFill>
                  <a:srgbClr val="FFFFFF"/>
                </a:solidFill>
              </a:defRPr>
            </a:pPr>
            <a:endParaRPr sz="3600" spc="-100" dirty="0">
              <a:solidFill>
                <a:srgbClr val="2B5DAA"/>
              </a:solidFill>
            </a:endParaRPr>
          </a:p>
        </p:txBody>
      </p:sp>
      <p:sp>
        <p:nvSpPr>
          <p:cNvPr id="43" name="Hileia Seeger LCSW-C"/>
          <p:cNvSpPr txBox="1">
            <a:spLocks noGrp="1"/>
          </p:cNvSpPr>
          <p:nvPr>
            <p:ph type="body" sz="quarter" idx="1"/>
          </p:nvPr>
        </p:nvSpPr>
        <p:spPr>
          <a:xfrm>
            <a:off x="580913" y="2979868"/>
            <a:ext cx="8003689" cy="3212751"/>
          </a:xfrm>
          <a:prstGeom prst="rect">
            <a:avLst/>
          </a:prstGeom>
        </p:spPr>
        <p:txBody>
          <a:bodyPr lIns="45719" rIns="45719" anchor="t">
            <a:normAutofit fontScale="85000" lnSpcReduction="20000"/>
          </a:bodyPr>
          <a:lstStyle/>
          <a:p>
            <a:pPr algn="ctr">
              <a:lnSpc>
                <a:spcPct val="90000"/>
              </a:lnSpc>
              <a:spcBef>
                <a:spcPts val="400"/>
              </a:spcBef>
              <a:defRPr sz="1800">
                <a:solidFill>
                  <a:srgbClr val="888888"/>
                </a:solidFill>
              </a:defRPr>
            </a:pPr>
            <a:endParaRPr dirty="0">
              <a:solidFill>
                <a:srgbClr val="2B5DAA"/>
              </a:solidFill>
            </a:endParaRPr>
          </a:p>
          <a:p>
            <a:pPr algn="ctr">
              <a:lnSpc>
                <a:spcPct val="90000"/>
              </a:lnSpc>
              <a:spcBef>
                <a:spcPts val="400"/>
              </a:spcBef>
              <a:defRPr sz="1800">
                <a:solidFill>
                  <a:srgbClr val="888888"/>
                </a:solidFill>
              </a:defRPr>
            </a:pPr>
            <a:r>
              <a:rPr lang="en-US" sz="4600" b="1" dirty="0">
                <a:solidFill>
                  <a:schemeClr val="tx1"/>
                </a:solidFill>
                <a:ea typeface="+mj-lt"/>
                <a:cs typeface="+mj-lt"/>
              </a:rPr>
              <a:t>Tapping into Creative Expression to Overcome the Adverse Effects of COVID-19 and Racial Injustice</a:t>
            </a:r>
            <a:r>
              <a:rPr lang="en-US" sz="4600" dirty="0">
                <a:solidFill>
                  <a:schemeClr val="tx1"/>
                </a:solidFill>
                <a:ea typeface="+mj-lt"/>
                <a:cs typeface="+mj-lt"/>
              </a:rPr>
              <a:t> </a:t>
            </a:r>
            <a:endParaRPr>
              <a:solidFill>
                <a:schemeClr val="tx1"/>
              </a:solidFill>
              <a:ea typeface="+mj-lt"/>
              <a:cs typeface="+mj-lt"/>
            </a:endParaRPr>
          </a:p>
          <a:p>
            <a:pPr algn="ctr">
              <a:lnSpc>
                <a:spcPct val="90000"/>
              </a:lnSpc>
              <a:spcBef>
                <a:spcPts val="400"/>
              </a:spcBef>
              <a:defRPr sz="1800">
                <a:solidFill>
                  <a:srgbClr val="888888"/>
                </a:solidFill>
              </a:defRPr>
            </a:pPr>
            <a:endParaRPr sz="4600" b="1" dirty="0">
              <a:solidFill>
                <a:srgbClr val="002060"/>
              </a:solidFill>
            </a:endParaRPr>
          </a:p>
          <a:p>
            <a:pPr algn="ctr">
              <a:lnSpc>
                <a:spcPct val="90000"/>
              </a:lnSpc>
              <a:spcBef>
                <a:spcPts val="400"/>
              </a:spcBef>
              <a:defRPr sz="1800">
                <a:solidFill>
                  <a:srgbClr val="888888"/>
                </a:solidFill>
              </a:defRPr>
            </a:pPr>
            <a:endParaRPr dirty="0"/>
          </a:p>
          <a:p>
            <a:pPr algn="ctr">
              <a:lnSpc>
                <a:spcPts val="2040"/>
              </a:lnSpc>
              <a:spcBef>
                <a:spcPts val="0"/>
              </a:spcBef>
              <a:defRPr sz="1800">
                <a:solidFill>
                  <a:srgbClr val="888888"/>
                </a:solidFill>
              </a:defRPr>
            </a:pPr>
            <a:r>
              <a:rPr lang="en-US" sz="2400" dirty="0">
                <a:solidFill>
                  <a:schemeClr val="accent1">
                    <a:lumMod val="75000"/>
                  </a:schemeClr>
                </a:solidFill>
              </a:rPr>
              <a:t>Rob Guttenberg, LCPC, Mental Health Therapist, </a:t>
            </a:r>
            <a:br>
              <a:rPr lang="en-US" sz="2400" dirty="0">
                <a:solidFill>
                  <a:schemeClr val="accent1">
                    <a:lumMod val="75000"/>
                  </a:schemeClr>
                </a:solidFill>
              </a:rPr>
            </a:br>
            <a:r>
              <a:rPr lang="en-US" sz="2400" dirty="0">
                <a:solidFill>
                  <a:schemeClr val="accent1">
                    <a:lumMod val="75000"/>
                  </a:schemeClr>
                </a:solidFill>
              </a:rPr>
              <a:t>Jewish Social Services Agency, Rockville, Maryland, </a:t>
            </a:r>
            <a:br>
              <a:rPr lang="en-US" sz="2400" dirty="0">
                <a:solidFill>
                  <a:schemeClr val="accent1">
                    <a:lumMod val="75000"/>
                  </a:schemeClr>
                </a:solidFill>
              </a:rPr>
            </a:br>
            <a:r>
              <a:rPr lang="en-US" sz="2400" dirty="0">
                <a:solidFill>
                  <a:schemeClr val="accent1">
                    <a:lumMod val="75000"/>
                  </a:schemeClr>
                </a:solidFill>
              </a:rPr>
              <a:t>Diplomate-North American Society of Adlerian Psychology (NASAP)</a:t>
            </a:r>
          </a:p>
          <a:p>
            <a:pPr algn="just">
              <a:lnSpc>
                <a:spcPct val="90000"/>
              </a:lnSpc>
              <a:spcBef>
                <a:spcPts val="400"/>
              </a:spcBef>
              <a:defRPr sz="1800">
                <a:solidFill>
                  <a:srgbClr val="888888"/>
                </a:solidFill>
              </a:defRPr>
            </a:pPr>
            <a:endParaRPr dirty="0"/>
          </a:p>
        </p:txBody>
      </p:sp>
      <p:pic>
        <p:nvPicPr>
          <p:cNvPr id="3" name="Slide 1">
            <a:hlinkClick r:id="" action="ppaction://media"/>
            <a:extLst>
              <a:ext uri="{FF2B5EF4-FFF2-40B4-BE49-F238E27FC236}">
                <a16:creationId xmlns:a16="http://schemas.microsoft.com/office/drawing/2014/main" id="{5230F1A9-CDFC-4391-96D7-6DCA587B3D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0261" y="2535752"/>
            <a:ext cx="406400" cy="4064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6A556-83AB-483B-9188-8BE9E9C9EBA4}"/>
              </a:ext>
            </a:extLst>
          </p:cNvPr>
          <p:cNvSpPr>
            <a:spLocks noGrp="1"/>
          </p:cNvSpPr>
          <p:nvPr>
            <p:ph type="title"/>
          </p:nvPr>
        </p:nvSpPr>
        <p:spPr>
          <a:xfrm>
            <a:off x="2" y="422491"/>
            <a:ext cx="9143998" cy="2437940"/>
          </a:xfrm>
        </p:spPr>
        <p:txBody>
          <a:bodyPr>
            <a:normAutofit/>
          </a:bodyPr>
          <a:lstStyle/>
          <a:p>
            <a:r>
              <a:rPr lang="en-US" sz="4000" dirty="0"/>
              <a:t>“Living Every Day”</a:t>
            </a:r>
            <a:br>
              <a:rPr lang="en-US" sz="4000" dirty="0"/>
            </a:br>
            <a:r>
              <a:rPr lang="en-US" sz="2200" dirty="0"/>
              <a:t>Original words and music by Rob Guttenberg,</a:t>
            </a:r>
            <a:br>
              <a:rPr lang="en-US" sz="2200" dirty="0"/>
            </a:br>
            <a:r>
              <a:rPr lang="en-US" sz="1400" dirty="0"/>
              <a:t>copyright 1992</a:t>
            </a:r>
            <a:br>
              <a:rPr lang="en-US" sz="2200" dirty="0"/>
            </a:br>
            <a:endParaRPr lang="en-US" sz="2200" dirty="0"/>
          </a:p>
        </p:txBody>
      </p:sp>
      <p:sp>
        <p:nvSpPr>
          <p:cNvPr id="3" name="Text Placeholder 2">
            <a:extLst>
              <a:ext uri="{FF2B5EF4-FFF2-40B4-BE49-F238E27FC236}">
                <a16:creationId xmlns:a16="http://schemas.microsoft.com/office/drawing/2014/main" id="{64C8C345-B3BF-46F4-A70A-AB29D993D62E}"/>
              </a:ext>
            </a:extLst>
          </p:cNvPr>
          <p:cNvSpPr>
            <a:spLocks noGrp="1"/>
          </p:cNvSpPr>
          <p:nvPr>
            <p:ph type="body" sz="quarter" idx="1"/>
          </p:nvPr>
        </p:nvSpPr>
        <p:spPr>
          <a:xfrm>
            <a:off x="607408" y="1930741"/>
            <a:ext cx="2889757" cy="3187096"/>
          </a:xfrm>
        </p:spPr>
        <p:txBody>
          <a:bodyPr>
            <a:noAutofit/>
          </a:bodyPr>
          <a:lstStyle/>
          <a:p>
            <a:pPr rtl="0" hangingPunct="0">
              <a:spcBef>
                <a:spcPts val="0"/>
              </a:spcBef>
              <a:spcAft>
                <a:spcPts val="600"/>
              </a:spcAft>
            </a:pPr>
            <a:r>
              <a:rPr lang="en-US" sz="1600" dirty="0">
                <a:ea typeface="+mj-lt"/>
                <a:cs typeface="+mj-lt"/>
              </a:rPr>
              <a:t>Dirty, old, red, rag shirt</a:t>
            </a:r>
          </a:p>
          <a:p>
            <a:pPr rtl="0" hangingPunct="0">
              <a:spcBef>
                <a:spcPts val="0"/>
              </a:spcBef>
              <a:spcAft>
                <a:spcPts val="600"/>
              </a:spcAft>
            </a:pPr>
            <a:r>
              <a:rPr lang="en-US" sz="1600" dirty="0" err="1">
                <a:ea typeface="+mj-lt"/>
                <a:cs typeface="+mj-lt"/>
              </a:rPr>
              <a:t>Hangin</a:t>
            </a:r>
            <a:r>
              <a:rPr lang="en-US" sz="1600" dirty="0">
                <a:ea typeface="+mj-lt"/>
                <a:cs typeface="+mj-lt"/>
              </a:rPr>
              <a:t>’ on my back</a:t>
            </a:r>
          </a:p>
          <a:p>
            <a:pPr rtl="0" hangingPunct="0">
              <a:spcBef>
                <a:spcPts val="0"/>
              </a:spcBef>
              <a:spcAft>
                <a:spcPts val="600"/>
              </a:spcAft>
            </a:pPr>
            <a:r>
              <a:rPr lang="en-US" sz="1600" dirty="0">
                <a:ea typeface="+mj-lt"/>
                <a:cs typeface="+mj-lt"/>
              </a:rPr>
              <a:t>Guess that’s why</a:t>
            </a:r>
          </a:p>
          <a:p>
            <a:pPr rtl="0" hangingPunct="0">
              <a:spcBef>
                <a:spcPts val="0"/>
              </a:spcBef>
              <a:spcAft>
                <a:spcPts val="600"/>
              </a:spcAft>
            </a:pPr>
            <a:r>
              <a:rPr lang="en-US" sz="1600" dirty="0">
                <a:ea typeface="+mj-lt"/>
                <a:cs typeface="+mj-lt"/>
              </a:rPr>
              <a:t>I’m not driving	</a:t>
            </a:r>
          </a:p>
          <a:p>
            <a:pPr rtl="0" hangingPunct="0">
              <a:spcBef>
                <a:spcPts val="0"/>
              </a:spcBef>
              <a:spcAft>
                <a:spcPts val="600"/>
              </a:spcAft>
            </a:pPr>
            <a:r>
              <a:rPr lang="en-US" sz="1600" dirty="0">
                <a:ea typeface="+mj-lt"/>
                <a:cs typeface="+mj-lt"/>
              </a:rPr>
              <a:t>A big, black Cadillac</a:t>
            </a:r>
          </a:p>
          <a:p>
            <a:pPr rtl="0" hangingPunct="0">
              <a:spcBef>
                <a:spcPts val="0"/>
              </a:spcBef>
              <a:spcAft>
                <a:spcPts val="600"/>
              </a:spcAft>
            </a:pPr>
            <a:r>
              <a:rPr lang="en-US" sz="1600" dirty="0">
                <a:ea typeface="+mj-lt"/>
                <a:cs typeface="+mj-lt"/>
              </a:rPr>
              <a:t>I won’t go chasing for </a:t>
            </a:r>
            <a:br>
              <a:rPr lang="en-US" sz="1600" dirty="0">
                <a:ea typeface="+mj-lt"/>
                <a:cs typeface="+mj-lt"/>
              </a:rPr>
            </a:br>
            <a:r>
              <a:rPr lang="en-US" sz="1600" dirty="0">
                <a:ea typeface="+mj-lt"/>
                <a:cs typeface="+mj-lt"/>
              </a:rPr>
              <a:t>better things</a:t>
            </a:r>
          </a:p>
          <a:p>
            <a:pPr rtl="0" hangingPunct="0">
              <a:spcBef>
                <a:spcPts val="0"/>
              </a:spcBef>
              <a:spcAft>
                <a:spcPts val="600"/>
              </a:spcAft>
            </a:pPr>
            <a:r>
              <a:rPr lang="en-US" sz="1600" dirty="0">
                <a:ea typeface="+mj-lt"/>
                <a:cs typeface="+mj-lt"/>
              </a:rPr>
              <a:t>I guess that’s </a:t>
            </a:r>
            <a:r>
              <a:rPr lang="en-US" sz="1600" dirty="0" err="1">
                <a:ea typeface="+mj-lt"/>
                <a:cs typeface="+mj-lt"/>
              </a:rPr>
              <a:t>o.k</a:t>
            </a:r>
            <a:endParaRPr lang="en-US" sz="1600" dirty="0">
              <a:ea typeface="+mj-lt"/>
              <a:cs typeface="+mj-lt"/>
            </a:endParaRPr>
          </a:p>
          <a:p>
            <a:pPr rtl="0" hangingPunct="0">
              <a:spcBef>
                <a:spcPts val="0"/>
              </a:spcBef>
              <a:spcAft>
                <a:spcPts val="600"/>
              </a:spcAft>
            </a:pPr>
            <a:r>
              <a:rPr lang="en-US" sz="1600" dirty="0">
                <a:ea typeface="+mj-lt"/>
                <a:cs typeface="+mj-lt"/>
              </a:rPr>
              <a:t>I go slow, now</a:t>
            </a:r>
          </a:p>
          <a:p>
            <a:pPr rtl="0" hangingPunct="0">
              <a:spcBef>
                <a:spcPts val="0"/>
              </a:spcBef>
              <a:spcAft>
                <a:spcPts val="600"/>
              </a:spcAft>
            </a:pPr>
            <a:r>
              <a:rPr lang="en-US" sz="1600" dirty="0">
                <a:ea typeface="+mj-lt"/>
                <a:cs typeface="+mj-lt"/>
              </a:rPr>
              <a:t>As I go, now</a:t>
            </a:r>
          </a:p>
          <a:p>
            <a:pPr rtl="0" hangingPunct="0">
              <a:spcBef>
                <a:spcPts val="0"/>
              </a:spcBef>
              <a:spcAft>
                <a:spcPts val="600"/>
              </a:spcAft>
            </a:pPr>
            <a:r>
              <a:rPr lang="en-US" sz="1600" dirty="0">
                <a:ea typeface="+mj-lt"/>
                <a:cs typeface="+mj-lt"/>
              </a:rPr>
              <a:t>Living every day.</a:t>
            </a:r>
          </a:p>
        </p:txBody>
      </p:sp>
      <p:sp>
        <p:nvSpPr>
          <p:cNvPr id="5" name="Rectangle 4">
            <a:extLst>
              <a:ext uri="{FF2B5EF4-FFF2-40B4-BE49-F238E27FC236}">
                <a16:creationId xmlns:a16="http://schemas.microsoft.com/office/drawing/2014/main" id="{CE6BE3EA-457C-498F-B174-865586E90116}"/>
              </a:ext>
            </a:extLst>
          </p:cNvPr>
          <p:cNvSpPr/>
          <p:nvPr/>
        </p:nvSpPr>
        <p:spPr>
          <a:xfrm>
            <a:off x="3189514" y="1930741"/>
            <a:ext cx="2492828" cy="4308872"/>
          </a:xfrm>
          <a:prstGeom prst="rect">
            <a:avLst/>
          </a:prstGeom>
        </p:spPr>
        <p:txBody>
          <a:bodyPr wrap="square">
            <a:spAutoFit/>
          </a:bodyPr>
          <a:lstStyle/>
          <a:p>
            <a:pPr>
              <a:spcAft>
                <a:spcPts val="600"/>
              </a:spcAft>
            </a:pPr>
            <a:r>
              <a:rPr lang="en-US" sz="1600" dirty="0">
                <a:ea typeface="+mj-lt"/>
                <a:cs typeface="+mj-lt"/>
              </a:rPr>
              <a:t>Well, some folks chase</a:t>
            </a:r>
          </a:p>
          <a:p>
            <a:pPr>
              <a:spcAft>
                <a:spcPts val="600"/>
              </a:spcAft>
            </a:pPr>
            <a:r>
              <a:rPr lang="en-US" sz="1600" dirty="0">
                <a:ea typeface="+mj-lt"/>
                <a:cs typeface="+mj-lt"/>
              </a:rPr>
              <a:t>And some folks race</a:t>
            </a:r>
          </a:p>
          <a:p>
            <a:pPr>
              <a:spcAft>
                <a:spcPts val="600"/>
              </a:spcAft>
            </a:pPr>
            <a:r>
              <a:rPr lang="en-US" sz="1600" dirty="0">
                <a:ea typeface="+mj-lt"/>
                <a:cs typeface="+mj-lt"/>
              </a:rPr>
              <a:t>And some folks run around</a:t>
            </a:r>
          </a:p>
          <a:p>
            <a:pPr>
              <a:spcAft>
                <a:spcPts val="600"/>
              </a:spcAft>
            </a:pPr>
            <a:r>
              <a:rPr lang="en-US" sz="1600" dirty="0">
                <a:ea typeface="+mj-lt"/>
                <a:cs typeface="+mj-lt"/>
              </a:rPr>
              <a:t>Me, I‘m just staying in </a:t>
            </a:r>
            <a:br>
              <a:rPr lang="en-US" sz="1600" dirty="0">
                <a:ea typeface="+mj-lt"/>
                <a:cs typeface="+mj-lt"/>
              </a:rPr>
            </a:br>
            <a:r>
              <a:rPr lang="en-US" sz="1600" dirty="0">
                <a:ea typeface="+mj-lt"/>
                <a:cs typeface="+mj-lt"/>
              </a:rPr>
              <a:t>one place</a:t>
            </a:r>
          </a:p>
          <a:p>
            <a:pPr>
              <a:spcAft>
                <a:spcPts val="600"/>
              </a:spcAft>
            </a:pPr>
            <a:r>
              <a:rPr lang="en-US" sz="1600" dirty="0">
                <a:ea typeface="+mj-lt"/>
                <a:cs typeface="+mj-lt"/>
              </a:rPr>
              <a:t>With my feet on the ground</a:t>
            </a:r>
          </a:p>
          <a:p>
            <a:pPr>
              <a:spcAft>
                <a:spcPts val="600"/>
              </a:spcAft>
            </a:pPr>
            <a:endParaRPr lang="en-US" sz="1600" dirty="0">
              <a:ea typeface="+mj-lt"/>
              <a:cs typeface="+mj-lt"/>
            </a:endParaRPr>
          </a:p>
          <a:p>
            <a:pPr>
              <a:spcAft>
                <a:spcPts val="600"/>
              </a:spcAft>
            </a:pPr>
            <a:r>
              <a:rPr lang="en-US" sz="1600" dirty="0">
                <a:ea typeface="+mj-lt"/>
                <a:cs typeface="+mj-lt"/>
              </a:rPr>
              <a:t>I won’t be famous, I won’t be rich</a:t>
            </a:r>
          </a:p>
          <a:p>
            <a:pPr>
              <a:spcAft>
                <a:spcPts val="600"/>
              </a:spcAft>
            </a:pPr>
            <a:r>
              <a:rPr lang="en-US" sz="1600" dirty="0">
                <a:ea typeface="+mj-lt"/>
                <a:cs typeface="+mj-lt"/>
              </a:rPr>
              <a:t>I won’t be on </a:t>
            </a:r>
            <a:r>
              <a:rPr lang="en-US" sz="1600" dirty="0" err="1">
                <a:ea typeface="+mj-lt"/>
                <a:cs typeface="+mj-lt"/>
              </a:rPr>
              <a:t>T.V</a:t>
            </a:r>
            <a:r>
              <a:rPr lang="en-US" sz="1600" dirty="0">
                <a:ea typeface="+mj-lt"/>
                <a:cs typeface="+mj-lt"/>
              </a:rPr>
              <a:t>.</a:t>
            </a:r>
          </a:p>
          <a:p>
            <a:pPr>
              <a:spcAft>
                <a:spcPts val="600"/>
              </a:spcAft>
            </a:pPr>
            <a:r>
              <a:rPr lang="en-US" sz="1600" dirty="0">
                <a:ea typeface="+mj-lt"/>
                <a:cs typeface="+mj-lt"/>
              </a:rPr>
              <a:t>No, I’m just doing the best I can,</a:t>
            </a:r>
          </a:p>
          <a:p>
            <a:pPr>
              <a:spcAft>
                <a:spcPts val="600"/>
              </a:spcAft>
            </a:pPr>
            <a:r>
              <a:rPr lang="en-US" sz="1600" dirty="0">
                <a:ea typeface="+mj-lt"/>
                <a:cs typeface="+mj-lt"/>
              </a:rPr>
              <a:t>And that’s alright with me</a:t>
            </a:r>
          </a:p>
          <a:p>
            <a:pPr>
              <a:spcAft>
                <a:spcPts val="600"/>
              </a:spcAft>
            </a:pPr>
            <a:endParaRPr lang="en-US" sz="1600" dirty="0">
              <a:ea typeface="+mj-lt"/>
              <a:cs typeface="+mj-lt"/>
            </a:endParaRPr>
          </a:p>
        </p:txBody>
      </p:sp>
      <p:pic>
        <p:nvPicPr>
          <p:cNvPr id="8" name="Audio Track-13">
            <a:hlinkClick r:id="" action="ppaction://media"/>
            <a:extLst>
              <a:ext uri="{FF2B5EF4-FFF2-40B4-BE49-F238E27FC236}">
                <a16:creationId xmlns:a16="http://schemas.microsoft.com/office/drawing/2014/main" id="{2EA166FF-2752-429B-B062-B7E9FB484F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7408" y="2669854"/>
            <a:ext cx="1518292" cy="1518292"/>
          </a:xfrm>
          <a:prstGeom prst="rect">
            <a:avLst/>
          </a:prstGeom>
        </p:spPr>
      </p:pic>
      <p:sp>
        <p:nvSpPr>
          <p:cNvPr id="9" name="Rectangle 8">
            <a:extLst>
              <a:ext uri="{FF2B5EF4-FFF2-40B4-BE49-F238E27FC236}">
                <a16:creationId xmlns:a16="http://schemas.microsoft.com/office/drawing/2014/main" id="{3402DE66-9D3F-0A43-94D5-BA4A94632321}"/>
              </a:ext>
            </a:extLst>
          </p:cNvPr>
          <p:cNvSpPr/>
          <p:nvPr/>
        </p:nvSpPr>
        <p:spPr>
          <a:xfrm>
            <a:off x="6079271" y="1930741"/>
            <a:ext cx="2879671" cy="1631216"/>
          </a:xfrm>
          <a:prstGeom prst="rect">
            <a:avLst/>
          </a:prstGeom>
        </p:spPr>
        <p:txBody>
          <a:bodyPr wrap="square">
            <a:spAutoFit/>
          </a:bodyPr>
          <a:lstStyle/>
          <a:p>
            <a:pPr>
              <a:spcAft>
                <a:spcPts val="600"/>
              </a:spcAft>
            </a:pPr>
            <a:r>
              <a:rPr lang="en-US" sz="1600" dirty="0">
                <a:ea typeface="+mj-lt"/>
                <a:cs typeface="+mj-lt"/>
              </a:rPr>
              <a:t>It used to be</a:t>
            </a:r>
          </a:p>
          <a:p>
            <a:pPr>
              <a:spcAft>
                <a:spcPts val="600"/>
              </a:spcAft>
            </a:pPr>
            <a:r>
              <a:rPr lang="en-US" sz="1600" dirty="0">
                <a:ea typeface="+mj-lt"/>
                <a:cs typeface="+mj-lt"/>
              </a:rPr>
              <a:t>That I could see</a:t>
            </a:r>
          </a:p>
          <a:p>
            <a:pPr>
              <a:spcAft>
                <a:spcPts val="600"/>
              </a:spcAft>
            </a:pPr>
            <a:r>
              <a:rPr lang="en-US" sz="1600" dirty="0">
                <a:ea typeface="+mj-lt"/>
                <a:cs typeface="+mj-lt"/>
              </a:rPr>
              <a:t>The reason and the rhyme</a:t>
            </a:r>
          </a:p>
          <a:p>
            <a:pPr>
              <a:spcAft>
                <a:spcPts val="600"/>
              </a:spcAft>
            </a:pPr>
            <a:r>
              <a:rPr lang="en-US" sz="1600" dirty="0">
                <a:ea typeface="+mj-lt"/>
                <a:cs typeface="+mj-lt"/>
              </a:rPr>
              <a:t>Now, I stop, and think about it</a:t>
            </a:r>
          </a:p>
          <a:p>
            <a:pPr>
              <a:spcAft>
                <a:spcPts val="600"/>
              </a:spcAft>
            </a:pPr>
            <a:r>
              <a:rPr lang="en-US" sz="1600" dirty="0">
                <a:ea typeface="+mj-lt"/>
                <a:cs typeface="+mj-lt"/>
              </a:rPr>
              <a:t>Boy it takes some time.</a:t>
            </a:r>
          </a:p>
        </p:txBody>
      </p:sp>
    </p:spTree>
    <p:extLst>
      <p:ext uri="{BB962C8B-B14F-4D97-AF65-F5344CB8AC3E}">
        <p14:creationId xmlns:p14="http://schemas.microsoft.com/office/powerpoint/2010/main" val="403206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4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44581D-1B7A-4F01-9291-883EB04C7D96}"/>
              </a:ext>
            </a:extLst>
          </p:cNvPr>
          <p:cNvSpPr>
            <a:spLocks noGrp="1"/>
          </p:cNvSpPr>
          <p:nvPr>
            <p:ph type="body" sz="quarter" idx="1"/>
          </p:nvPr>
        </p:nvSpPr>
        <p:spPr>
          <a:xfrm>
            <a:off x="473825" y="609599"/>
            <a:ext cx="8196350" cy="5757949"/>
          </a:xfrm>
        </p:spPr>
        <p:txBody>
          <a:bodyPr lIns="45719" rIns="45719" anchor="t">
            <a:normAutofit/>
          </a:bodyPr>
          <a:lstStyle/>
          <a:p>
            <a:pPr>
              <a:lnSpc>
                <a:spcPct val="110000"/>
              </a:lnSpc>
              <a:spcBef>
                <a:spcPts val="1100"/>
              </a:spcBef>
            </a:pPr>
            <a:r>
              <a:rPr lang="en-US" dirty="0">
                <a:ea typeface="+mj-lt"/>
                <a:cs typeface="+mj-lt"/>
              </a:rPr>
              <a:t>For many of the adolescents with learning disabilities and the adults in treatment centers with whom I have shared this song, the common response has been that they have new hope and strength for overcoming the adverse conditions in their lives.</a:t>
            </a:r>
          </a:p>
          <a:p>
            <a:pPr>
              <a:lnSpc>
                <a:spcPct val="110000"/>
              </a:lnSpc>
              <a:spcBef>
                <a:spcPts val="1100"/>
              </a:spcBef>
            </a:pPr>
            <a:r>
              <a:rPr lang="en-US" dirty="0">
                <a:ea typeface="+mj-lt"/>
                <a:cs typeface="+mj-lt"/>
              </a:rPr>
              <a:t>During a visit to Belarus, in 1997, I performed this song for hospice workers who tended to the needs of the families of children whose lives had been greatly affected by the Chernobyl disaster. These dedicated Russian social workers responded deeply to the acoustic sounds of the melody, rhythm, and tone without needing to understand the words.</a:t>
            </a:r>
          </a:p>
          <a:p>
            <a:pPr>
              <a:lnSpc>
                <a:spcPct val="110000"/>
              </a:lnSpc>
              <a:spcBef>
                <a:spcPts val="1100"/>
              </a:spcBef>
            </a:pPr>
            <a:r>
              <a:rPr lang="en-US" dirty="0">
                <a:ea typeface="+mj-lt"/>
                <a:cs typeface="+mj-lt"/>
              </a:rPr>
              <a:t>Senior citizens have connected to the existential aspect that this song reflects on. Others, going through divorce, traumatic critical illness, and deep losses have shared with me their sense of being uplifted by the music, the message and the spirit of my performance.</a:t>
            </a:r>
          </a:p>
        </p:txBody>
      </p:sp>
      <p:pic>
        <p:nvPicPr>
          <p:cNvPr id="2" name="Recorded Sound">
            <a:hlinkClick r:id="" action="ppaction://media"/>
            <a:extLst>
              <a:ext uri="{FF2B5EF4-FFF2-40B4-BE49-F238E27FC236}">
                <a16:creationId xmlns:a16="http://schemas.microsoft.com/office/drawing/2014/main" id="{AC9E2381-1377-4D09-87DD-9CA34F0450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95261" y="3718169"/>
            <a:ext cx="791308" cy="791308"/>
          </a:xfrm>
          <a:prstGeom prst="rect">
            <a:avLst/>
          </a:prstGeom>
        </p:spPr>
      </p:pic>
    </p:spTree>
    <p:extLst>
      <p:ext uri="{BB962C8B-B14F-4D97-AF65-F5344CB8AC3E}">
        <p14:creationId xmlns:p14="http://schemas.microsoft.com/office/powerpoint/2010/main" val="2127972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CF161FEC-CCBB-2540-A076-69B3B89AC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175658" y="463703"/>
            <a:ext cx="7770987" cy="5828240"/>
          </a:xfrm>
          <a:prstGeom prst="rect">
            <a:avLst/>
          </a:prstGeom>
        </p:spPr>
      </p:pic>
      <p:sp>
        <p:nvSpPr>
          <p:cNvPr id="3" name="Text Placeholder 2">
            <a:extLst>
              <a:ext uri="{FF2B5EF4-FFF2-40B4-BE49-F238E27FC236}">
                <a16:creationId xmlns:a16="http://schemas.microsoft.com/office/drawing/2014/main" id="{4B44581D-1B7A-4F01-9291-883EB04C7D96}"/>
              </a:ext>
            </a:extLst>
          </p:cNvPr>
          <p:cNvSpPr>
            <a:spLocks noGrp="1"/>
          </p:cNvSpPr>
          <p:nvPr>
            <p:ph type="body" sz="quarter" idx="1"/>
          </p:nvPr>
        </p:nvSpPr>
        <p:spPr>
          <a:xfrm>
            <a:off x="4571999" y="1948544"/>
            <a:ext cx="3767015" cy="3780134"/>
          </a:xfrm>
        </p:spPr>
        <p:txBody>
          <a:bodyPr lIns="45719" rIns="45719" anchor="t">
            <a:normAutofit/>
          </a:bodyPr>
          <a:lstStyle/>
          <a:p>
            <a:pPr>
              <a:lnSpc>
                <a:spcPct val="130000"/>
              </a:lnSpc>
              <a:spcBef>
                <a:spcPts val="1100"/>
              </a:spcBef>
            </a:pPr>
            <a:r>
              <a:rPr lang="en-US" dirty="0">
                <a:ea typeface="+mj-lt"/>
                <a:cs typeface="+mj-lt"/>
              </a:rPr>
              <a:t>‘I Carry  On’ was a song I composed at a later point in my recovery to maintain the momentum of my movement towards putting the pieces of my life back together in a spirit of acceptance and renewal.</a:t>
            </a:r>
          </a:p>
        </p:txBody>
      </p:sp>
      <p:pic>
        <p:nvPicPr>
          <p:cNvPr id="2" name="slide 12">
            <a:hlinkClick r:id="" action="ppaction://media"/>
            <a:extLst>
              <a:ext uri="{FF2B5EF4-FFF2-40B4-BE49-F238E27FC236}">
                <a16:creationId xmlns:a16="http://schemas.microsoft.com/office/drawing/2014/main" id="{586B70CC-4F85-4148-B6D6-75D284BEFB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9177" y="912222"/>
            <a:ext cx="1265646" cy="1265646"/>
          </a:xfrm>
          <a:prstGeom prst="rect">
            <a:avLst/>
          </a:prstGeom>
        </p:spPr>
      </p:pic>
    </p:spTree>
    <p:extLst>
      <p:ext uri="{BB962C8B-B14F-4D97-AF65-F5344CB8AC3E}">
        <p14:creationId xmlns:p14="http://schemas.microsoft.com/office/powerpoint/2010/main" val="2566435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CD76F-5E1E-4945-B301-8AAE0F6C5A80}"/>
              </a:ext>
            </a:extLst>
          </p:cNvPr>
          <p:cNvSpPr>
            <a:spLocks noGrp="1"/>
          </p:cNvSpPr>
          <p:nvPr>
            <p:ph type="title"/>
          </p:nvPr>
        </p:nvSpPr>
        <p:spPr>
          <a:xfrm>
            <a:off x="1" y="298453"/>
            <a:ext cx="9143999" cy="1172145"/>
          </a:xfrm>
        </p:spPr>
        <p:txBody>
          <a:bodyPr>
            <a:normAutofit fontScale="90000"/>
          </a:bodyPr>
          <a:lstStyle/>
          <a:p>
            <a:r>
              <a:rPr lang="en-US" sz="4000" dirty="0"/>
              <a:t>“I Carry On”</a:t>
            </a:r>
            <a:br>
              <a:rPr lang="en-US" sz="4000" dirty="0"/>
            </a:br>
            <a:r>
              <a:rPr lang="en-US" sz="2200" dirty="0"/>
              <a:t>Original words and music by Rob Guttenberg,</a:t>
            </a:r>
            <a:br>
              <a:rPr lang="en-US" sz="2200" dirty="0"/>
            </a:br>
            <a:r>
              <a:rPr lang="en-US" sz="1600" dirty="0"/>
              <a:t>copyright 2009</a:t>
            </a:r>
            <a:br>
              <a:rPr lang="en-US" sz="1600" dirty="0"/>
            </a:br>
            <a:endParaRPr lang="en-US" sz="1600" dirty="0"/>
          </a:p>
        </p:txBody>
      </p:sp>
      <p:sp>
        <p:nvSpPr>
          <p:cNvPr id="3" name="Text Placeholder 2">
            <a:extLst>
              <a:ext uri="{FF2B5EF4-FFF2-40B4-BE49-F238E27FC236}">
                <a16:creationId xmlns:a16="http://schemas.microsoft.com/office/drawing/2014/main" id="{89A5F526-D4E8-4D5D-947C-35F2CF2F01BC}"/>
              </a:ext>
            </a:extLst>
          </p:cNvPr>
          <p:cNvSpPr>
            <a:spLocks noGrp="1"/>
          </p:cNvSpPr>
          <p:nvPr>
            <p:ph type="body" sz="quarter" idx="1"/>
          </p:nvPr>
        </p:nvSpPr>
        <p:spPr>
          <a:xfrm>
            <a:off x="2878224" y="1478250"/>
            <a:ext cx="3314858" cy="6315921"/>
          </a:xfrm>
        </p:spPr>
        <p:txBody>
          <a:bodyPr>
            <a:normAutofit/>
          </a:bodyPr>
          <a:lstStyle/>
          <a:p>
            <a:pPr>
              <a:lnSpc>
                <a:spcPct val="120000"/>
              </a:lnSpc>
              <a:spcAft>
                <a:spcPts val="300"/>
              </a:spcAft>
            </a:pPr>
            <a:r>
              <a:rPr lang="en-US" sz="1400" b="1" dirty="0">
                <a:solidFill>
                  <a:srgbClr val="2B5DAA"/>
                </a:solidFill>
                <a:ea typeface="+mj-lt"/>
                <a:cs typeface="+mj-lt"/>
              </a:rPr>
              <a:t>[Chorus]</a:t>
            </a:r>
          </a:p>
          <a:p>
            <a:pPr rtl="0" hangingPunct="0">
              <a:spcBef>
                <a:spcPts val="0"/>
              </a:spcBef>
              <a:spcAft>
                <a:spcPts val="300"/>
              </a:spcAft>
            </a:pPr>
            <a:r>
              <a:rPr lang="en-US" sz="1400" dirty="0">
                <a:ea typeface="+mj-lt"/>
                <a:cs typeface="+mj-lt"/>
              </a:rPr>
              <a:t>I am able</a:t>
            </a:r>
          </a:p>
          <a:p>
            <a:pPr rtl="0" hangingPunct="0">
              <a:spcBef>
                <a:spcPts val="0"/>
              </a:spcBef>
              <a:spcAft>
                <a:spcPts val="300"/>
              </a:spcAft>
            </a:pPr>
            <a:r>
              <a:rPr lang="en-US" sz="1400" dirty="0">
                <a:ea typeface="+mj-lt"/>
                <a:cs typeface="+mj-lt"/>
              </a:rPr>
              <a:t>I am strong</a:t>
            </a:r>
          </a:p>
          <a:p>
            <a:pPr rtl="0" hangingPunct="0">
              <a:spcBef>
                <a:spcPts val="0"/>
              </a:spcBef>
              <a:spcAft>
                <a:spcPts val="300"/>
              </a:spcAft>
            </a:pPr>
            <a:r>
              <a:rPr lang="en-US" sz="1400" dirty="0">
                <a:ea typeface="+mj-lt"/>
                <a:cs typeface="+mj-lt"/>
              </a:rPr>
              <a:t>And I know that I belong</a:t>
            </a:r>
          </a:p>
          <a:p>
            <a:pPr rtl="0" hangingPunct="0">
              <a:spcBef>
                <a:spcPts val="0"/>
              </a:spcBef>
              <a:spcAft>
                <a:spcPts val="300"/>
              </a:spcAft>
            </a:pPr>
            <a:r>
              <a:rPr lang="en-US" sz="1400" dirty="0">
                <a:ea typeface="+mj-lt"/>
                <a:cs typeface="+mj-lt"/>
              </a:rPr>
              <a:t>As I stumble through each day</a:t>
            </a:r>
          </a:p>
          <a:p>
            <a:pPr rtl="0" hangingPunct="0">
              <a:spcBef>
                <a:spcPts val="0"/>
              </a:spcBef>
              <a:spcAft>
                <a:spcPts val="300"/>
              </a:spcAft>
            </a:pPr>
            <a:r>
              <a:rPr lang="en-US" sz="1400" dirty="0">
                <a:ea typeface="+mj-lt"/>
                <a:cs typeface="+mj-lt"/>
              </a:rPr>
              <a:t>My life has meaning</a:t>
            </a:r>
          </a:p>
          <a:p>
            <a:pPr rtl="0" hangingPunct="0">
              <a:spcBef>
                <a:spcPts val="0"/>
              </a:spcBef>
              <a:spcAft>
                <a:spcPts val="300"/>
              </a:spcAft>
            </a:pPr>
            <a:r>
              <a:rPr lang="en-US" sz="1400" dirty="0">
                <a:ea typeface="+mj-lt"/>
                <a:cs typeface="+mj-lt"/>
              </a:rPr>
              <a:t>I have the good</a:t>
            </a:r>
          </a:p>
          <a:p>
            <a:pPr rtl="0" hangingPunct="0">
              <a:spcBef>
                <a:spcPts val="0"/>
              </a:spcBef>
              <a:spcAft>
                <a:spcPts val="300"/>
              </a:spcAft>
            </a:pPr>
            <a:r>
              <a:rPr lang="en-US" sz="1400" dirty="0">
                <a:ea typeface="+mj-lt"/>
                <a:cs typeface="+mj-lt"/>
              </a:rPr>
              <a:t>I take the bad</a:t>
            </a:r>
          </a:p>
          <a:p>
            <a:pPr rtl="0" hangingPunct="0">
              <a:spcBef>
                <a:spcPts val="0"/>
              </a:spcBef>
              <a:spcAft>
                <a:spcPts val="300"/>
              </a:spcAft>
            </a:pPr>
            <a:r>
              <a:rPr lang="en-US" sz="1400" dirty="0">
                <a:ea typeface="+mj-lt"/>
                <a:cs typeface="+mj-lt"/>
              </a:rPr>
              <a:t>My life is happy,</a:t>
            </a:r>
          </a:p>
          <a:p>
            <a:pPr rtl="0" hangingPunct="0">
              <a:spcBef>
                <a:spcPts val="0"/>
              </a:spcBef>
              <a:spcAft>
                <a:spcPts val="300"/>
              </a:spcAft>
            </a:pPr>
            <a:r>
              <a:rPr lang="en-US" sz="1400" dirty="0">
                <a:ea typeface="+mj-lt"/>
                <a:cs typeface="+mj-lt"/>
              </a:rPr>
              <a:t>And it’s sad</a:t>
            </a:r>
          </a:p>
          <a:p>
            <a:pPr rtl="0" hangingPunct="0">
              <a:spcBef>
                <a:spcPts val="0"/>
              </a:spcBef>
              <a:spcAft>
                <a:spcPts val="300"/>
              </a:spcAft>
            </a:pPr>
            <a:r>
              <a:rPr lang="en-US" sz="1400" dirty="0">
                <a:ea typeface="+mj-lt"/>
                <a:cs typeface="+mj-lt"/>
              </a:rPr>
              <a:t>In the face of all I face</a:t>
            </a:r>
          </a:p>
          <a:p>
            <a:pPr rtl="0" hangingPunct="0">
              <a:spcBef>
                <a:spcPts val="0"/>
              </a:spcBef>
              <a:spcAft>
                <a:spcPts val="300"/>
              </a:spcAft>
            </a:pPr>
            <a:r>
              <a:rPr lang="en-US" sz="1400" dirty="0">
                <a:ea typeface="+mj-lt"/>
                <a:cs typeface="+mj-lt"/>
              </a:rPr>
              <a:t>I carry on</a:t>
            </a:r>
          </a:p>
          <a:p>
            <a:pPr rtl="0" hangingPunct="0">
              <a:spcBef>
                <a:spcPts val="0"/>
              </a:spcBef>
              <a:spcAft>
                <a:spcPts val="300"/>
              </a:spcAft>
            </a:pPr>
            <a:endParaRPr lang="en-US" sz="1400" dirty="0">
              <a:ea typeface="+mj-lt"/>
              <a:cs typeface="+mj-lt"/>
            </a:endParaRPr>
          </a:p>
          <a:p>
            <a:pPr rtl="0" hangingPunct="0">
              <a:spcBef>
                <a:spcPts val="0"/>
              </a:spcBef>
              <a:spcAft>
                <a:spcPts val="300"/>
              </a:spcAft>
            </a:pPr>
            <a:r>
              <a:rPr lang="en-US" sz="1400" dirty="0">
                <a:ea typeface="+mj-lt"/>
                <a:cs typeface="+mj-lt"/>
              </a:rPr>
              <a:t>I choose to face all my tomorrows</a:t>
            </a:r>
          </a:p>
          <a:p>
            <a:pPr rtl="0" hangingPunct="0">
              <a:spcBef>
                <a:spcPts val="0"/>
              </a:spcBef>
              <a:spcAft>
                <a:spcPts val="300"/>
              </a:spcAft>
            </a:pPr>
            <a:r>
              <a:rPr lang="en-US" sz="1400" dirty="0">
                <a:ea typeface="+mj-lt"/>
                <a:cs typeface="+mj-lt"/>
              </a:rPr>
              <a:t>Till the day I die</a:t>
            </a:r>
          </a:p>
          <a:p>
            <a:pPr rtl="0" hangingPunct="0">
              <a:spcBef>
                <a:spcPts val="0"/>
              </a:spcBef>
              <a:spcAft>
                <a:spcPts val="300"/>
              </a:spcAft>
            </a:pPr>
            <a:r>
              <a:rPr lang="en-US" sz="1400" dirty="0">
                <a:ea typeface="+mj-lt"/>
                <a:cs typeface="+mj-lt"/>
              </a:rPr>
              <a:t>No time,</a:t>
            </a:r>
          </a:p>
          <a:p>
            <a:pPr rtl="0" hangingPunct="0">
              <a:spcBef>
                <a:spcPts val="0"/>
              </a:spcBef>
              <a:spcAft>
                <a:spcPts val="300"/>
              </a:spcAft>
            </a:pPr>
            <a:r>
              <a:rPr lang="en-US" sz="1400" dirty="0">
                <a:ea typeface="+mj-lt"/>
                <a:cs typeface="+mj-lt"/>
              </a:rPr>
              <a:t>To drown in all my sorrows</a:t>
            </a:r>
          </a:p>
          <a:p>
            <a:pPr rtl="0" hangingPunct="0">
              <a:spcBef>
                <a:spcPts val="0"/>
              </a:spcBef>
              <a:spcAft>
                <a:spcPts val="300"/>
              </a:spcAft>
            </a:pPr>
            <a:r>
              <a:rPr lang="en-US" sz="1400" dirty="0">
                <a:ea typeface="+mj-lt"/>
                <a:cs typeface="+mj-lt"/>
              </a:rPr>
              <a:t>To watch life pass me by</a:t>
            </a:r>
          </a:p>
        </p:txBody>
      </p:sp>
      <p:sp>
        <p:nvSpPr>
          <p:cNvPr id="4" name="Text Placeholder 2">
            <a:extLst>
              <a:ext uri="{FF2B5EF4-FFF2-40B4-BE49-F238E27FC236}">
                <a16:creationId xmlns:a16="http://schemas.microsoft.com/office/drawing/2014/main" id="{D2FF85A0-3A7E-49A7-8DA7-BB1D4552CA5D}"/>
              </a:ext>
            </a:extLst>
          </p:cNvPr>
          <p:cNvSpPr txBox="1">
            <a:spLocks/>
          </p:cNvSpPr>
          <p:nvPr/>
        </p:nvSpPr>
        <p:spPr>
          <a:xfrm>
            <a:off x="3801652" y="1478251"/>
            <a:ext cx="3400532" cy="3171825"/>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fontScale="25000" lnSpcReduction="20000"/>
          </a:bodyPr>
          <a:lstStyle>
            <a:lvl1pPr marL="0" marR="0" indent="0" algn="l" defTabSz="914400" eaLnBrk="1" latinLnBrk="0" hangingPunct="1">
              <a:lnSpc>
                <a:spcPct val="100000"/>
              </a:lnSpc>
              <a:spcBef>
                <a:spcPts val="500"/>
              </a:spcBef>
              <a:spcAft>
                <a:spcPts val="0"/>
              </a:spcAft>
              <a:buClrTx/>
              <a:buSzTx/>
              <a:buFontTx/>
              <a:buNone/>
              <a:tabLst/>
              <a:defRPr sz="2000" b="0" i="0" u="none" strike="noStrike" cap="none" spc="0" baseline="0">
                <a:ln>
                  <a:noFill/>
                </a:ln>
                <a:solidFill>
                  <a:srgbClr val="000000"/>
                </a:solidFill>
                <a:uFillTx/>
                <a:latin typeface="+mj-lt"/>
                <a:ea typeface="+mj-ea"/>
                <a:cs typeface="+mj-cs"/>
                <a:sym typeface="Calibri"/>
              </a:defRPr>
            </a:lvl1pPr>
            <a:lvl2pPr marL="0" marR="0" indent="457200" algn="l" defTabSz="914400" eaLnBrk="1" latinLnBrk="0" hangingPunct="1">
              <a:lnSpc>
                <a:spcPct val="100000"/>
              </a:lnSpc>
              <a:spcBef>
                <a:spcPts val="500"/>
              </a:spcBef>
              <a:spcAft>
                <a:spcPts val="0"/>
              </a:spcAft>
              <a:buClrTx/>
              <a:buSzTx/>
              <a:buFontTx/>
              <a:buNone/>
              <a:tabLst/>
              <a:defRPr sz="2000" b="0" i="0" u="none" strike="noStrike" cap="none" spc="0" baseline="0">
                <a:ln>
                  <a:noFill/>
                </a:ln>
                <a:solidFill>
                  <a:srgbClr val="000000"/>
                </a:solidFill>
                <a:uFillTx/>
                <a:latin typeface="+mj-lt"/>
                <a:ea typeface="+mj-ea"/>
                <a:cs typeface="+mj-cs"/>
                <a:sym typeface="Calibri"/>
              </a:defRPr>
            </a:lvl2pPr>
            <a:lvl3pPr marL="0" marR="0" indent="914400" algn="l" defTabSz="914400" eaLnBrk="1" latinLnBrk="0" hangingPunct="1">
              <a:lnSpc>
                <a:spcPct val="100000"/>
              </a:lnSpc>
              <a:spcBef>
                <a:spcPts val="500"/>
              </a:spcBef>
              <a:spcAft>
                <a:spcPts val="0"/>
              </a:spcAft>
              <a:buClrTx/>
              <a:buSzTx/>
              <a:buFontTx/>
              <a:buNone/>
              <a:tabLst/>
              <a:defRPr sz="2000" b="0" i="0" u="none" strike="noStrike" cap="none" spc="0" baseline="0">
                <a:ln>
                  <a:noFill/>
                </a:ln>
                <a:solidFill>
                  <a:srgbClr val="000000"/>
                </a:solidFill>
                <a:uFillTx/>
                <a:latin typeface="+mj-lt"/>
                <a:ea typeface="+mj-ea"/>
                <a:cs typeface="+mj-cs"/>
                <a:sym typeface="Calibri"/>
              </a:defRPr>
            </a:lvl3pPr>
            <a:lvl4pPr marL="0" marR="0" indent="1371600" algn="l" defTabSz="914400" eaLnBrk="1" latinLnBrk="0" hangingPunct="1">
              <a:lnSpc>
                <a:spcPct val="100000"/>
              </a:lnSpc>
              <a:spcBef>
                <a:spcPts val="500"/>
              </a:spcBef>
              <a:spcAft>
                <a:spcPts val="0"/>
              </a:spcAft>
              <a:buClrTx/>
              <a:buSzTx/>
              <a:buFontTx/>
              <a:buNone/>
              <a:tabLst/>
              <a:defRPr sz="2000" b="0" i="0" u="none" strike="noStrike" cap="none" spc="0" baseline="0">
                <a:ln>
                  <a:noFill/>
                </a:ln>
                <a:solidFill>
                  <a:srgbClr val="000000"/>
                </a:solidFill>
                <a:uFillTx/>
                <a:latin typeface="+mj-lt"/>
                <a:ea typeface="+mj-ea"/>
                <a:cs typeface="+mj-cs"/>
                <a:sym typeface="Calibri"/>
              </a:defRPr>
            </a:lvl4pPr>
            <a:lvl5pPr marL="0" marR="0" indent="1828800" algn="l" defTabSz="914400" eaLnBrk="1" latinLnBrk="0" hangingPunct="1">
              <a:lnSpc>
                <a:spcPct val="100000"/>
              </a:lnSpc>
              <a:spcBef>
                <a:spcPts val="500"/>
              </a:spcBef>
              <a:spcAft>
                <a:spcPts val="0"/>
              </a:spcAft>
              <a:buClrTx/>
              <a:buSzTx/>
              <a:buFontTx/>
              <a:buNone/>
              <a:tabLst/>
              <a:defRPr sz="2000" b="0" i="0" u="none" strike="noStrike" cap="none" spc="0" baseline="0">
                <a:ln>
                  <a:noFill/>
                </a:ln>
                <a:solidFill>
                  <a:srgbClr val="000000"/>
                </a:solidFill>
                <a:uFillTx/>
                <a:latin typeface="+mj-lt"/>
                <a:ea typeface="+mj-ea"/>
                <a:cs typeface="+mj-cs"/>
                <a:sym typeface="Calibri"/>
              </a:defRPr>
            </a:lvl5pPr>
            <a:lvl6pPr marL="2651760" marR="0" indent="-365760" algn="l"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endParaRPr lang="en-US" sz="7200" b="1" dirty="0"/>
          </a:p>
          <a:p>
            <a:endParaRPr lang="en-US" sz="7200" b="1" dirty="0"/>
          </a:p>
          <a:p>
            <a:endParaRPr lang="en-US" sz="7200" b="1" dirty="0"/>
          </a:p>
          <a:p>
            <a:endParaRPr lang="en-US" sz="7200" b="1" dirty="0"/>
          </a:p>
          <a:p>
            <a:endParaRPr lang="en-US" sz="7200" b="1" dirty="0"/>
          </a:p>
          <a:p>
            <a:endParaRPr lang="en-US" sz="7200" b="1" dirty="0"/>
          </a:p>
          <a:p>
            <a:endParaRPr lang="en-US" sz="7200" b="1" dirty="0"/>
          </a:p>
          <a:p>
            <a:endParaRPr lang="en-US" sz="7200" b="1" dirty="0"/>
          </a:p>
          <a:p>
            <a:endParaRPr lang="en-US" sz="7200" b="1" dirty="0"/>
          </a:p>
          <a:p>
            <a:endParaRPr lang="en-US" sz="7200" b="1" dirty="0"/>
          </a:p>
          <a:p>
            <a:endParaRPr lang="en-US" sz="7200" b="1" dirty="0"/>
          </a:p>
          <a:p>
            <a:r>
              <a:rPr lang="en-US" sz="7200" b="1" dirty="0"/>
              <a:t> </a:t>
            </a:r>
          </a:p>
          <a:p>
            <a:endParaRPr lang="en-US" sz="7200" b="1" dirty="0"/>
          </a:p>
          <a:p>
            <a:endParaRPr lang="en-US" sz="7200" b="1" dirty="0"/>
          </a:p>
          <a:p>
            <a:endParaRPr lang="en-US" sz="7200" b="1" dirty="0"/>
          </a:p>
          <a:p>
            <a:endParaRPr lang="en-US" dirty="0"/>
          </a:p>
        </p:txBody>
      </p:sp>
      <p:sp>
        <p:nvSpPr>
          <p:cNvPr id="7" name="Rectangle 6">
            <a:extLst>
              <a:ext uri="{FF2B5EF4-FFF2-40B4-BE49-F238E27FC236}">
                <a16:creationId xmlns:a16="http://schemas.microsoft.com/office/drawing/2014/main" id="{DC998A6C-5EA5-405A-9B38-00FBE2E4B681}"/>
              </a:ext>
            </a:extLst>
          </p:cNvPr>
          <p:cNvSpPr/>
          <p:nvPr/>
        </p:nvSpPr>
        <p:spPr>
          <a:xfrm>
            <a:off x="5608455" y="1478249"/>
            <a:ext cx="3366596" cy="4964436"/>
          </a:xfrm>
          <a:prstGeom prst="rect">
            <a:avLst/>
          </a:prstGeom>
        </p:spPr>
        <p:txBody>
          <a:bodyPr wrap="square">
            <a:spAutoFit/>
          </a:bodyPr>
          <a:lstStyle/>
          <a:p>
            <a:pPr>
              <a:lnSpc>
                <a:spcPct val="120000"/>
              </a:lnSpc>
              <a:spcAft>
                <a:spcPts val="300"/>
              </a:spcAft>
            </a:pPr>
            <a:r>
              <a:rPr lang="en-US" sz="1400" b="1" dirty="0">
                <a:solidFill>
                  <a:srgbClr val="2B5DAA"/>
                </a:solidFill>
                <a:ea typeface="+mj-lt"/>
                <a:cs typeface="+mj-lt"/>
              </a:rPr>
              <a:t>[Chorus]</a:t>
            </a:r>
          </a:p>
          <a:p>
            <a:pPr>
              <a:spcAft>
                <a:spcPts val="300"/>
              </a:spcAft>
            </a:pPr>
            <a:r>
              <a:rPr lang="en-US" sz="1400" dirty="0">
                <a:ea typeface="+mj-lt"/>
                <a:cs typeface="+mj-lt"/>
              </a:rPr>
              <a:t>Taking twice as long to plan</a:t>
            </a:r>
          </a:p>
          <a:p>
            <a:pPr>
              <a:spcAft>
                <a:spcPts val="300"/>
              </a:spcAft>
            </a:pPr>
            <a:r>
              <a:rPr lang="en-US" sz="1400" dirty="0">
                <a:ea typeface="+mj-lt"/>
                <a:cs typeface="+mj-lt"/>
              </a:rPr>
              <a:t>Makes me no less of a man</a:t>
            </a:r>
          </a:p>
          <a:p>
            <a:pPr>
              <a:spcAft>
                <a:spcPts val="300"/>
              </a:spcAft>
            </a:pPr>
            <a:r>
              <a:rPr lang="en-US" sz="1400" dirty="0">
                <a:ea typeface="+mj-lt"/>
                <a:cs typeface="+mj-lt"/>
              </a:rPr>
              <a:t>Do you blame a blind man</a:t>
            </a:r>
          </a:p>
          <a:p>
            <a:pPr>
              <a:spcAft>
                <a:spcPts val="300"/>
              </a:spcAft>
            </a:pPr>
            <a:r>
              <a:rPr lang="en-US" sz="1400" dirty="0">
                <a:ea typeface="+mj-lt"/>
                <a:cs typeface="+mj-lt"/>
              </a:rPr>
              <a:t>Because he cannot see?</a:t>
            </a:r>
          </a:p>
          <a:p>
            <a:pPr>
              <a:spcAft>
                <a:spcPts val="300"/>
              </a:spcAft>
            </a:pPr>
            <a:r>
              <a:rPr lang="en-US" sz="1400" dirty="0">
                <a:ea typeface="+mj-lt"/>
                <a:cs typeface="+mj-lt"/>
              </a:rPr>
              <a:t>Some people go to such great lengths</a:t>
            </a:r>
          </a:p>
          <a:p>
            <a:pPr>
              <a:spcAft>
                <a:spcPts val="300"/>
              </a:spcAft>
            </a:pPr>
            <a:r>
              <a:rPr lang="en-US" sz="1400" dirty="0">
                <a:ea typeface="+mj-lt"/>
                <a:cs typeface="+mj-lt"/>
              </a:rPr>
              <a:t>To notice everything but strengths</a:t>
            </a:r>
          </a:p>
          <a:p>
            <a:pPr>
              <a:spcAft>
                <a:spcPts val="300"/>
              </a:spcAft>
            </a:pPr>
            <a:r>
              <a:rPr lang="en-US" sz="1400" dirty="0">
                <a:ea typeface="+mj-lt"/>
                <a:cs typeface="+mj-lt"/>
              </a:rPr>
              <a:t>I guess this must be their disability?</a:t>
            </a:r>
          </a:p>
          <a:p>
            <a:pPr>
              <a:lnSpc>
                <a:spcPct val="120000"/>
              </a:lnSpc>
              <a:spcAft>
                <a:spcPts val="300"/>
              </a:spcAft>
            </a:pPr>
            <a:endParaRPr lang="en-US" sz="1400" dirty="0">
              <a:ea typeface="+mj-lt"/>
              <a:cs typeface="+mj-lt"/>
            </a:endParaRPr>
          </a:p>
          <a:p>
            <a:pPr>
              <a:spcAft>
                <a:spcPts val="300"/>
              </a:spcAft>
            </a:pPr>
            <a:r>
              <a:rPr lang="en-US" sz="1400" b="1" dirty="0">
                <a:solidFill>
                  <a:srgbClr val="2B5DAA"/>
                </a:solidFill>
                <a:ea typeface="+mj-lt"/>
                <a:cs typeface="+mj-lt"/>
              </a:rPr>
              <a:t>[Chorus]</a:t>
            </a:r>
          </a:p>
          <a:p>
            <a:pPr>
              <a:spcAft>
                <a:spcPts val="300"/>
              </a:spcAft>
            </a:pPr>
            <a:r>
              <a:rPr lang="en-US" sz="1400" dirty="0">
                <a:ea typeface="+mj-lt"/>
                <a:cs typeface="+mj-lt"/>
              </a:rPr>
              <a:t>Every day I pay a cost</a:t>
            </a:r>
          </a:p>
          <a:p>
            <a:pPr>
              <a:spcAft>
                <a:spcPts val="300"/>
              </a:spcAft>
            </a:pPr>
            <a:r>
              <a:rPr lang="en-US" sz="1400" dirty="0">
                <a:ea typeface="+mj-lt"/>
                <a:cs typeface="+mj-lt"/>
              </a:rPr>
              <a:t>For the things that I have lost</a:t>
            </a:r>
          </a:p>
          <a:p>
            <a:pPr>
              <a:spcAft>
                <a:spcPts val="300"/>
              </a:spcAft>
            </a:pPr>
            <a:r>
              <a:rPr lang="en-US" sz="1400" dirty="0">
                <a:ea typeface="+mj-lt"/>
                <a:cs typeface="+mj-lt"/>
              </a:rPr>
              <a:t>And with every loss,</a:t>
            </a:r>
          </a:p>
          <a:p>
            <a:pPr>
              <a:spcAft>
                <a:spcPts val="300"/>
              </a:spcAft>
            </a:pPr>
            <a:r>
              <a:rPr lang="en-US" sz="1400" dirty="0">
                <a:ea typeface="+mj-lt"/>
                <a:cs typeface="+mj-lt"/>
              </a:rPr>
              <a:t>There’s something to be found</a:t>
            </a:r>
          </a:p>
          <a:p>
            <a:pPr>
              <a:spcAft>
                <a:spcPts val="300"/>
              </a:spcAft>
            </a:pPr>
            <a:r>
              <a:rPr lang="en-US" sz="1400" dirty="0">
                <a:ea typeface="+mj-lt"/>
                <a:cs typeface="+mj-lt"/>
              </a:rPr>
              <a:t>As we mourn what is no more</a:t>
            </a:r>
          </a:p>
          <a:p>
            <a:pPr>
              <a:spcAft>
                <a:spcPts val="300"/>
              </a:spcAft>
            </a:pPr>
            <a:r>
              <a:rPr lang="en-US" sz="1400" dirty="0">
                <a:ea typeface="+mj-lt"/>
                <a:cs typeface="+mj-lt"/>
              </a:rPr>
              <a:t>We prepare for what’s in store</a:t>
            </a:r>
          </a:p>
          <a:p>
            <a:pPr>
              <a:spcAft>
                <a:spcPts val="300"/>
              </a:spcAft>
            </a:pPr>
            <a:r>
              <a:rPr lang="en-US" sz="1400" dirty="0">
                <a:ea typeface="+mj-lt"/>
                <a:cs typeface="+mj-lt"/>
              </a:rPr>
              <a:t>And this cycle in our life</a:t>
            </a:r>
          </a:p>
          <a:p>
            <a:pPr>
              <a:spcAft>
                <a:spcPts val="300"/>
              </a:spcAft>
            </a:pPr>
            <a:r>
              <a:rPr lang="en-US" sz="1400" dirty="0">
                <a:ea typeface="+mj-lt"/>
                <a:cs typeface="+mj-lt"/>
              </a:rPr>
              <a:t>Goes round and round</a:t>
            </a:r>
          </a:p>
          <a:p>
            <a:pPr>
              <a:spcAft>
                <a:spcPts val="300"/>
              </a:spcAft>
            </a:pPr>
            <a:endParaRPr lang="en-US" sz="1400" dirty="0">
              <a:ea typeface="+mj-lt"/>
              <a:cs typeface="+mj-lt"/>
            </a:endParaRPr>
          </a:p>
        </p:txBody>
      </p:sp>
      <p:sp>
        <p:nvSpPr>
          <p:cNvPr id="6" name="TextBox 5"/>
          <p:cNvSpPr txBox="1"/>
          <p:nvPr/>
        </p:nvSpPr>
        <p:spPr>
          <a:xfrm>
            <a:off x="333528" y="1470598"/>
            <a:ext cx="2697705" cy="23775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Aft>
                <a:spcPts val="300"/>
              </a:spcAft>
            </a:pPr>
            <a:r>
              <a:rPr lang="en-US" sz="1400" dirty="0">
                <a:ea typeface="+mj-lt"/>
                <a:cs typeface="+mj-lt"/>
              </a:rPr>
              <a:t>In the middle of my life</a:t>
            </a:r>
          </a:p>
          <a:p>
            <a:pPr>
              <a:spcAft>
                <a:spcPts val="300"/>
              </a:spcAft>
            </a:pPr>
            <a:r>
              <a:rPr lang="en-US" sz="1400" dirty="0">
                <a:ea typeface="+mj-lt"/>
                <a:cs typeface="+mj-lt"/>
              </a:rPr>
              <a:t>I was wakened from a dream</a:t>
            </a:r>
          </a:p>
          <a:p>
            <a:pPr>
              <a:spcAft>
                <a:spcPts val="300"/>
              </a:spcAft>
            </a:pPr>
            <a:r>
              <a:rPr lang="en-US" sz="1400" dirty="0">
                <a:ea typeface="+mj-lt"/>
                <a:cs typeface="+mj-lt"/>
              </a:rPr>
              <a:t>All the bridges on the path</a:t>
            </a:r>
          </a:p>
          <a:p>
            <a:pPr>
              <a:spcAft>
                <a:spcPts val="300"/>
              </a:spcAft>
            </a:pPr>
            <a:r>
              <a:rPr lang="en-US" sz="1400" dirty="0">
                <a:ea typeface="+mj-lt"/>
                <a:cs typeface="+mj-lt"/>
              </a:rPr>
              <a:t>I walked had crumbled</a:t>
            </a:r>
          </a:p>
          <a:p>
            <a:pPr>
              <a:spcAft>
                <a:spcPts val="300"/>
              </a:spcAft>
            </a:pPr>
            <a:r>
              <a:rPr lang="en-US" sz="1400" dirty="0">
                <a:ea typeface="+mj-lt"/>
                <a:cs typeface="+mj-lt"/>
              </a:rPr>
              <a:t>Left without a solid plan</a:t>
            </a:r>
          </a:p>
          <a:p>
            <a:pPr>
              <a:spcAft>
                <a:spcPts val="300"/>
              </a:spcAft>
            </a:pPr>
            <a:r>
              <a:rPr lang="en-US" sz="1400" dirty="0">
                <a:ea typeface="+mj-lt"/>
                <a:cs typeface="+mj-lt"/>
              </a:rPr>
              <a:t>This new life for me began</a:t>
            </a:r>
          </a:p>
          <a:p>
            <a:pPr>
              <a:spcAft>
                <a:spcPts val="300"/>
              </a:spcAft>
            </a:pPr>
            <a:r>
              <a:rPr lang="en-US" sz="1400" dirty="0">
                <a:ea typeface="+mj-lt"/>
                <a:cs typeface="+mj-lt"/>
              </a:rPr>
              <a:t>Filled with struggles</a:t>
            </a:r>
          </a:p>
          <a:p>
            <a:pPr>
              <a:spcAft>
                <a:spcPts val="300"/>
              </a:spcAft>
            </a:pPr>
            <a:r>
              <a:rPr lang="en-US" sz="1400" dirty="0">
                <a:ea typeface="+mj-lt"/>
                <a:cs typeface="+mj-lt"/>
              </a:rPr>
              <a:t>I had never known before</a:t>
            </a:r>
          </a:p>
          <a:p>
            <a:pPr>
              <a:spcAft>
                <a:spcPts val="300"/>
              </a:spcAft>
            </a:pPr>
            <a:endParaRPr lang="en-US" sz="1400" dirty="0">
              <a:ea typeface="+mj-lt"/>
              <a:cs typeface="+mj-lt"/>
            </a:endParaRPr>
          </a:p>
        </p:txBody>
      </p:sp>
      <p:sp>
        <p:nvSpPr>
          <p:cNvPr id="9" name="Text Placeholder 2">
            <a:extLst>
              <a:ext uri="{FF2B5EF4-FFF2-40B4-BE49-F238E27FC236}">
                <a16:creationId xmlns:a16="http://schemas.microsoft.com/office/drawing/2014/main" id="{E3A3EC9D-7374-4F6D-A3D6-20CC990E9548}"/>
              </a:ext>
            </a:extLst>
          </p:cNvPr>
          <p:cNvSpPr txBox="1">
            <a:spLocks/>
          </p:cNvSpPr>
          <p:nvPr/>
        </p:nvSpPr>
        <p:spPr>
          <a:xfrm>
            <a:off x="5939691" y="3111810"/>
            <a:ext cx="2704124" cy="2515489"/>
          </a:xfrm>
          <a:prstGeom prst="rect">
            <a:avLst/>
          </a:prstGeom>
          <a:ln w="12700">
            <a:miter lim="400000"/>
          </a:ln>
          <a:extLst>
            <a:ext uri="{C572A759-6A51-4108-AA02-DFA0A04FC94B}">
              <ma14:wrappingTextBoxFlag xmlns:ma14="http://schemas.microsoft.com/office/mac/drawingml/2011/main" xmlns="" val="1"/>
            </a:ext>
          </a:extLst>
        </p:spPr>
        <p:txBody>
          <a:bodyPr lIns="45719" rIns="45719">
            <a:noAutofit/>
          </a:bodyPr>
          <a:lstStyle>
            <a:lvl1pPr marL="0" marR="0" indent="0" algn="l" defTabSz="914400" eaLnBrk="1" latinLnBrk="0" hangingPunct="1">
              <a:lnSpc>
                <a:spcPct val="100000"/>
              </a:lnSpc>
              <a:spcBef>
                <a:spcPts val="500"/>
              </a:spcBef>
              <a:spcAft>
                <a:spcPts val="0"/>
              </a:spcAft>
              <a:buClrTx/>
              <a:buSzTx/>
              <a:buFontTx/>
              <a:buNone/>
              <a:tabLst/>
              <a:defRPr sz="2000" b="0" i="0" u="none" strike="noStrike" cap="none" spc="0" baseline="0">
                <a:ln>
                  <a:noFill/>
                </a:ln>
                <a:solidFill>
                  <a:srgbClr val="000000"/>
                </a:solidFill>
                <a:uFillTx/>
                <a:latin typeface="+mj-lt"/>
                <a:ea typeface="+mj-ea"/>
                <a:cs typeface="+mj-cs"/>
                <a:sym typeface="Calibri"/>
              </a:defRPr>
            </a:lvl1pPr>
            <a:lvl2pPr marL="0" marR="0" indent="457200" algn="l" defTabSz="914400" eaLnBrk="1" latinLnBrk="0" hangingPunct="1">
              <a:lnSpc>
                <a:spcPct val="100000"/>
              </a:lnSpc>
              <a:spcBef>
                <a:spcPts val="500"/>
              </a:spcBef>
              <a:spcAft>
                <a:spcPts val="0"/>
              </a:spcAft>
              <a:buClrTx/>
              <a:buSzTx/>
              <a:buFontTx/>
              <a:buNone/>
              <a:tabLst/>
              <a:defRPr sz="2000" b="0" i="0" u="none" strike="noStrike" cap="none" spc="0" baseline="0">
                <a:ln>
                  <a:noFill/>
                </a:ln>
                <a:solidFill>
                  <a:srgbClr val="000000"/>
                </a:solidFill>
                <a:uFillTx/>
                <a:latin typeface="+mj-lt"/>
                <a:ea typeface="+mj-ea"/>
                <a:cs typeface="+mj-cs"/>
                <a:sym typeface="Calibri"/>
              </a:defRPr>
            </a:lvl2pPr>
            <a:lvl3pPr marL="0" marR="0" indent="914400" algn="l" defTabSz="914400" eaLnBrk="1" latinLnBrk="0" hangingPunct="1">
              <a:lnSpc>
                <a:spcPct val="100000"/>
              </a:lnSpc>
              <a:spcBef>
                <a:spcPts val="500"/>
              </a:spcBef>
              <a:spcAft>
                <a:spcPts val="0"/>
              </a:spcAft>
              <a:buClrTx/>
              <a:buSzTx/>
              <a:buFontTx/>
              <a:buNone/>
              <a:tabLst/>
              <a:defRPr sz="2000" b="0" i="0" u="none" strike="noStrike" cap="none" spc="0" baseline="0">
                <a:ln>
                  <a:noFill/>
                </a:ln>
                <a:solidFill>
                  <a:srgbClr val="000000"/>
                </a:solidFill>
                <a:uFillTx/>
                <a:latin typeface="+mj-lt"/>
                <a:ea typeface="+mj-ea"/>
                <a:cs typeface="+mj-cs"/>
                <a:sym typeface="Calibri"/>
              </a:defRPr>
            </a:lvl3pPr>
            <a:lvl4pPr marL="0" marR="0" indent="1371600" algn="l" defTabSz="914400" eaLnBrk="1" latinLnBrk="0" hangingPunct="1">
              <a:lnSpc>
                <a:spcPct val="100000"/>
              </a:lnSpc>
              <a:spcBef>
                <a:spcPts val="500"/>
              </a:spcBef>
              <a:spcAft>
                <a:spcPts val="0"/>
              </a:spcAft>
              <a:buClrTx/>
              <a:buSzTx/>
              <a:buFontTx/>
              <a:buNone/>
              <a:tabLst/>
              <a:defRPr sz="2000" b="0" i="0" u="none" strike="noStrike" cap="none" spc="0" baseline="0">
                <a:ln>
                  <a:noFill/>
                </a:ln>
                <a:solidFill>
                  <a:srgbClr val="000000"/>
                </a:solidFill>
                <a:uFillTx/>
                <a:latin typeface="+mj-lt"/>
                <a:ea typeface="+mj-ea"/>
                <a:cs typeface="+mj-cs"/>
                <a:sym typeface="Calibri"/>
              </a:defRPr>
            </a:lvl4pPr>
            <a:lvl5pPr marL="0" marR="0" indent="1828800" algn="l" defTabSz="914400" eaLnBrk="1" latinLnBrk="0" hangingPunct="1">
              <a:lnSpc>
                <a:spcPct val="100000"/>
              </a:lnSpc>
              <a:spcBef>
                <a:spcPts val="500"/>
              </a:spcBef>
              <a:spcAft>
                <a:spcPts val="0"/>
              </a:spcAft>
              <a:buClrTx/>
              <a:buSzTx/>
              <a:buFontTx/>
              <a:buNone/>
              <a:tabLst/>
              <a:defRPr sz="2000" b="0" i="0" u="none" strike="noStrike" cap="none" spc="0" baseline="0">
                <a:ln>
                  <a:noFill/>
                </a:ln>
                <a:solidFill>
                  <a:srgbClr val="000000"/>
                </a:solidFill>
                <a:uFillTx/>
                <a:latin typeface="+mj-lt"/>
                <a:ea typeface="+mj-ea"/>
                <a:cs typeface="+mj-cs"/>
                <a:sym typeface="Calibri"/>
              </a:defRPr>
            </a:lvl5pPr>
            <a:lvl6pPr marL="2651760" marR="0" indent="-365760" algn="l"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0">
              <a:spcBef>
                <a:spcPts val="0"/>
              </a:spcBef>
              <a:spcAft>
                <a:spcPts val="600"/>
              </a:spcAft>
            </a:pPr>
            <a:endParaRPr lang="en-US" sz="1600" dirty="0">
              <a:ea typeface="+mj-lt"/>
              <a:cs typeface="+mj-lt"/>
            </a:endParaRPr>
          </a:p>
        </p:txBody>
      </p:sp>
      <p:pic>
        <p:nvPicPr>
          <p:cNvPr id="8" name="01 I Carry On">
            <a:hlinkClick r:id="" action="ppaction://media"/>
            <a:extLst>
              <a:ext uri="{FF2B5EF4-FFF2-40B4-BE49-F238E27FC236}">
                <a16:creationId xmlns:a16="http://schemas.microsoft.com/office/drawing/2014/main" id="{1638762C-44E3-47C5-BAFC-18395FB540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065" y="4084725"/>
            <a:ext cx="1157630" cy="1157630"/>
          </a:xfrm>
          <a:prstGeom prst="rect">
            <a:avLst/>
          </a:prstGeom>
        </p:spPr>
      </p:pic>
    </p:spTree>
    <p:extLst>
      <p:ext uri="{BB962C8B-B14F-4D97-AF65-F5344CB8AC3E}">
        <p14:creationId xmlns:p14="http://schemas.microsoft.com/office/powerpoint/2010/main" val="467809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82EB7-22F3-46E1-9A88-6552F359337D}"/>
              </a:ext>
            </a:extLst>
          </p:cNvPr>
          <p:cNvSpPr>
            <a:spLocks noGrp="1"/>
          </p:cNvSpPr>
          <p:nvPr>
            <p:ph type="title"/>
          </p:nvPr>
        </p:nvSpPr>
        <p:spPr>
          <a:xfrm>
            <a:off x="478118" y="418353"/>
            <a:ext cx="8282423" cy="1748118"/>
          </a:xfrm>
        </p:spPr>
        <p:txBody>
          <a:bodyPr>
            <a:normAutofit/>
          </a:bodyPr>
          <a:lstStyle/>
          <a:p>
            <a:r>
              <a:rPr lang="en-US" sz="4000" dirty="0"/>
              <a:t>Some art therapy resources…</a:t>
            </a:r>
          </a:p>
        </p:txBody>
      </p:sp>
      <p:sp>
        <p:nvSpPr>
          <p:cNvPr id="5" name="Title 1">
            <a:extLst>
              <a:ext uri="{FF2B5EF4-FFF2-40B4-BE49-F238E27FC236}">
                <a16:creationId xmlns:a16="http://schemas.microsoft.com/office/drawing/2014/main" id="{FB74A594-EDE8-49F2-9BD1-C5E5EE1265C8}"/>
              </a:ext>
            </a:extLst>
          </p:cNvPr>
          <p:cNvSpPr txBox="1">
            <a:spLocks/>
          </p:cNvSpPr>
          <p:nvPr/>
        </p:nvSpPr>
        <p:spPr>
          <a:xfrm>
            <a:off x="910688" y="4412521"/>
            <a:ext cx="8292353" cy="174811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t" anchorCtr="0">
            <a:normAutofit/>
          </a:bodyPr>
          <a:lstStyle>
            <a:lvl1pPr marL="0" marR="0" indent="0" algn="ctr" defTabSz="914400" eaLnBrk="1" latinLnBrk="0" hangingPunct="1">
              <a:lnSpc>
                <a:spcPct val="100000"/>
              </a:lnSpc>
              <a:spcBef>
                <a:spcPts val="0"/>
              </a:spcBef>
              <a:spcAft>
                <a:spcPts val="0"/>
              </a:spcAft>
              <a:buClrTx/>
              <a:buSzTx/>
              <a:buFontTx/>
              <a:buNone/>
              <a:tabLst/>
              <a:defRPr sz="5400" b="1" i="0" u="none" strike="noStrike" cap="none" spc="0" baseline="0">
                <a:ln>
                  <a:noFill/>
                </a:ln>
                <a:solidFill>
                  <a:srgbClr val="2B5DAA"/>
                </a:solidFill>
                <a:uFillTx/>
                <a:latin typeface="+mj-lt"/>
                <a:ea typeface="+mj-ea"/>
                <a:cs typeface="+mj-cs"/>
                <a:sym typeface="Calibri"/>
              </a:defRPr>
            </a:lvl1pPr>
            <a:lvl2pPr marL="0" marR="0" indent="0" algn="ctr" defTabSz="914400" eaLnBrk="1" latinLnBrk="0" hangingPunct="1">
              <a:lnSpc>
                <a:spcPct val="100000"/>
              </a:lnSpc>
              <a:spcBef>
                <a:spcPts val="0"/>
              </a:spcBef>
              <a:spcAft>
                <a:spcPts val="0"/>
              </a:spcAft>
              <a:buClrTx/>
              <a:buSzTx/>
              <a:buFontTx/>
              <a:buNone/>
              <a:tabLst/>
              <a:defRPr sz="4400" b="1" i="0" u="none" strike="noStrike" cap="none" spc="0" baseline="0">
                <a:ln>
                  <a:noFill/>
                </a:ln>
                <a:solidFill>
                  <a:srgbClr val="000000"/>
                </a:solidFill>
                <a:uFillTx/>
                <a:latin typeface="+mj-lt"/>
                <a:ea typeface="+mj-ea"/>
                <a:cs typeface="+mj-cs"/>
                <a:sym typeface="Calibri"/>
              </a:defRPr>
            </a:lvl2pPr>
            <a:lvl3pPr marL="0" marR="0" indent="0" algn="ctr" defTabSz="914400" eaLnBrk="1" latinLnBrk="0" hangingPunct="1">
              <a:lnSpc>
                <a:spcPct val="100000"/>
              </a:lnSpc>
              <a:spcBef>
                <a:spcPts val="0"/>
              </a:spcBef>
              <a:spcAft>
                <a:spcPts val="0"/>
              </a:spcAft>
              <a:buClrTx/>
              <a:buSzTx/>
              <a:buFontTx/>
              <a:buNone/>
              <a:tabLst/>
              <a:defRPr sz="4400" b="1" i="0" u="none" strike="noStrike" cap="none" spc="0" baseline="0">
                <a:ln>
                  <a:noFill/>
                </a:ln>
                <a:solidFill>
                  <a:srgbClr val="000000"/>
                </a:solidFill>
                <a:uFillTx/>
                <a:latin typeface="+mj-lt"/>
                <a:ea typeface="+mj-ea"/>
                <a:cs typeface="+mj-cs"/>
                <a:sym typeface="Calibri"/>
              </a:defRPr>
            </a:lvl3pPr>
            <a:lvl4pPr marL="0" marR="0" indent="0" algn="ctr" defTabSz="914400" eaLnBrk="1" latinLnBrk="0" hangingPunct="1">
              <a:lnSpc>
                <a:spcPct val="100000"/>
              </a:lnSpc>
              <a:spcBef>
                <a:spcPts val="0"/>
              </a:spcBef>
              <a:spcAft>
                <a:spcPts val="0"/>
              </a:spcAft>
              <a:buClrTx/>
              <a:buSzTx/>
              <a:buFontTx/>
              <a:buNone/>
              <a:tabLst/>
              <a:defRPr sz="4400" b="1" i="0" u="none" strike="noStrike" cap="none" spc="0" baseline="0">
                <a:ln>
                  <a:noFill/>
                </a:ln>
                <a:solidFill>
                  <a:srgbClr val="000000"/>
                </a:solidFill>
                <a:uFillTx/>
                <a:latin typeface="+mj-lt"/>
                <a:ea typeface="+mj-ea"/>
                <a:cs typeface="+mj-cs"/>
                <a:sym typeface="Calibri"/>
              </a:defRPr>
            </a:lvl4pPr>
            <a:lvl5pPr marL="0" marR="0" indent="0" algn="ctr" defTabSz="914400" eaLnBrk="1" latinLnBrk="0" hangingPunct="1">
              <a:lnSpc>
                <a:spcPct val="100000"/>
              </a:lnSpc>
              <a:spcBef>
                <a:spcPts val="0"/>
              </a:spcBef>
              <a:spcAft>
                <a:spcPts val="0"/>
              </a:spcAft>
              <a:buClrTx/>
              <a:buSzTx/>
              <a:buFontTx/>
              <a:buNone/>
              <a:tabLst/>
              <a:defRPr sz="4400" b="1" i="0" u="none" strike="noStrike" cap="none" spc="0" baseline="0">
                <a:ln>
                  <a:noFill/>
                </a:ln>
                <a:solidFill>
                  <a:srgbClr val="000000"/>
                </a:solidFill>
                <a:uFillTx/>
                <a:latin typeface="+mj-lt"/>
                <a:ea typeface="+mj-ea"/>
                <a:cs typeface="+mj-cs"/>
                <a:sym typeface="Calibri"/>
              </a:defRPr>
            </a:lvl5pPr>
            <a:lvl6pPr marL="0" marR="0" indent="0" algn="ctr" defTabSz="914400" eaLnBrk="1" latinLnBrk="0" hangingPunct="1">
              <a:lnSpc>
                <a:spcPct val="100000"/>
              </a:lnSpc>
              <a:spcBef>
                <a:spcPts val="0"/>
              </a:spcBef>
              <a:spcAft>
                <a:spcPts val="0"/>
              </a:spcAft>
              <a:buClrTx/>
              <a:buSzTx/>
              <a:buFontTx/>
              <a:buNone/>
              <a:tabLst/>
              <a:defRPr sz="4400" b="1" i="0" u="none" strike="noStrike" cap="none" spc="0" baseline="0">
                <a:ln>
                  <a:noFill/>
                </a:ln>
                <a:solidFill>
                  <a:srgbClr val="000000"/>
                </a:solidFill>
                <a:uFillTx/>
                <a:latin typeface="+mj-lt"/>
                <a:ea typeface="+mj-ea"/>
                <a:cs typeface="+mj-cs"/>
                <a:sym typeface="Calibri"/>
              </a:defRPr>
            </a:lvl6pPr>
            <a:lvl7pPr marL="0" marR="0" indent="0" algn="ctr" defTabSz="914400" eaLnBrk="1" latinLnBrk="0" hangingPunct="1">
              <a:lnSpc>
                <a:spcPct val="100000"/>
              </a:lnSpc>
              <a:spcBef>
                <a:spcPts val="0"/>
              </a:spcBef>
              <a:spcAft>
                <a:spcPts val="0"/>
              </a:spcAft>
              <a:buClrTx/>
              <a:buSzTx/>
              <a:buFontTx/>
              <a:buNone/>
              <a:tabLst/>
              <a:defRPr sz="4400" b="1" i="0" u="none" strike="noStrike" cap="none" spc="0" baseline="0">
                <a:ln>
                  <a:noFill/>
                </a:ln>
                <a:solidFill>
                  <a:srgbClr val="000000"/>
                </a:solidFill>
                <a:uFillTx/>
                <a:latin typeface="+mj-lt"/>
                <a:ea typeface="+mj-ea"/>
                <a:cs typeface="+mj-cs"/>
                <a:sym typeface="Calibri"/>
              </a:defRPr>
            </a:lvl7pPr>
            <a:lvl8pPr marL="0" marR="0" indent="0" algn="ctr" defTabSz="914400" eaLnBrk="1" latinLnBrk="0" hangingPunct="1">
              <a:lnSpc>
                <a:spcPct val="100000"/>
              </a:lnSpc>
              <a:spcBef>
                <a:spcPts val="0"/>
              </a:spcBef>
              <a:spcAft>
                <a:spcPts val="0"/>
              </a:spcAft>
              <a:buClrTx/>
              <a:buSzTx/>
              <a:buFontTx/>
              <a:buNone/>
              <a:tabLst/>
              <a:defRPr sz="4400" b="1" i="0" u="none" strike="noStrike" cap="none" spc="0" baseline="0">
                <a:ln>
                  <a:noFill/>
                </a:ln>
                <a:solidFill>
                  <a:srgbClr val="000000"/>
                </a:solidFill>
                <a:uFillTx/>
                <a:latin typeface="+mj-lt"/>
                <a:ea typeface="+mj-ea"/>
                <a:cs typeface="+mj-cs"/>
                <a:sym typeface="Calibri"/>
              </a:defRPr>
            </a:lvl8pPr>
            <a:lvl9pPr marL="0" marR="0" indent="0" algn="ctr" defTabSz="914400" eaLnBrk="1" latinLnBrk="0" hangingPunct="1">
              <a:lnSpc>
                <a:spcPct val="100000"/>
              </a:lnSpc>
              <a:spcBef>
                <a:spcPts val="0"/>
              </a:spcBef>
              <a:spcAft>
                <a:spcPts val="0"/>
              </a:spcAft>
              <a:buClrTx/>
              <a:buSzTx/>
              <a:buFontTx/>
              <a:buNone/>
              <a:tabLst/>
              <a:defRPr sz="4400" b="1" i="0" u="none" strike="noStrike" cap="none" spc="0" baseline="0">
                <a:ln>
                  <a:noFill/>
                </a:ln>
                <a:solidFill>
                  <a:srgbClr val="000000"/>
                </a:solidFill>
                <a:uFillTx/>
                <a:latin typeface="+mj-lt"/>
                <a:ea typeface="+mj-ea"/>
                <a:cs typeface="+mj-cs"/>
                <a:sym typeface="Calibri"/>
              </a:defRPr>
            </a:lvl9pPr>
          </a:lstStyle>
          <a:p>
            <a:endParaRPr lang="en-US" sz="2000" dirty="0"/>
          </a:p>
        </p:txBody>
      </p:sp>
      <p:sp>
        <p:nvSpPr>
          <p:cNvPr id="9" name="Text Placeholder 2">
            <a:extLst>
              <a:ext uri="{FF2B5EF4-FFF2-40B4-BE49-F238E27FC236}">
                <a16:creationId xmlns:a16="http://schemas.microsoft.com/office/drawing/2014/main" id="{38D740D9-1275-42F3-9C22-EB5D24655D27}"/>
              </a:ext>
            </a:extLst>
          </p:cNvPr>
          <p:cNvSpPr txBox="1">
            <a:spLocks/>
          </p:cNvSpPr>
          <p:nvPr/>
        </p:nvSpPr>
        <p:spPr>
          <a:xfrm>
            <a:off x="658761" y="1716109"/>
            <a:ext cx="7826477" cy="4358120"/>
          </a:xfrm>
          <a:prstGeom prst="rect">
            <a:avLst/>
          </a:prstGeom>
          <a:ln w="12700">
            <a:miter lim="400000"/>
          </a:ln>
          <a:extLst>
            <a:ext uri="{C572A759-6A51-4108-AA02-DFA0A04FC94B}">
              <ma14:wrappingTextBoxFlag xmlns:ma14="http://schemas.microsoft.com/office/mac/drawingml/2011/main" xmlns="" val="1"/>
            </a:ext>
          </a:extLst>
        </p:spPr>
        <p:txBody>
          <a:bodyPr lIns="45719" rIns="45719">
            <a:noAutofit/>
          </a:bodyPr>
          <a:lstStyle>
            <a:lvl1pPr marL="0" marR="0" indent="0" algn="l" defTabSz="914400" eaLnBrk="1" latinLnBrk="0" hangingPunct="1">
              <a:lnSpc>
                <a:spcPct val="100000"/>
              </a:lnSpc>
              <a:spcBef>
                <a:spcPts val="500"/>
              </a:spcBef>
              <a:spcAft>
                <a:spcPts val="0"/>
              </a:spcAft>
              <a:buClrTx/>
              <a:buSzTx/>
              <a:buFontTx/>
              <a:buNone/>
              <a:tabLst/>
              <a:defRPr sz="2000" b="0" i="0" u="none" strike="noStrike" cap="none" spc="0" baseline="0">
                <a:ln>
                  <a:noFill/>
                </a:ln>
                <a:solidFill>
                  <a:srgbClr val="000000"/>
                </a:solidFill>
                <a:uFillTx/>
                <a:latin typeface="+mj-lt"/>
                <a:ea typeface="+mj-ea"/>
                <a:cs typeface="+mj-cs"/>
                <a:sym typeface="Calibri"/>
              </a:defRPr>
            </a:lvl1pPr>
            <a:lvl2pPr marL="0" marR="0" indent="457200" algn="l" defTabSz="914400" eaLnBrk="1" latinLnBrk="0" hangingPunct="1">
              <a:lnSpc>
                <a:spcPct val="100000"/>
              </a:lnSpc>
              <a:spcBef>
                <a:spcPts val="500"/>
              </a:spcBef>
              <a:spcAft>
                <a:spcPts val="0"/>
              </a:spcAft>
              <a:buClrTx/>
              <a:buSzTx/>
              <a:buFontTx/>
              <a:buNone/>
              <a:tabLst/>
              <a:defRPr sz="2000" b="0" i="0" u="none" strike="noStrike" cap="none" spc="0" baseline="0">
                <a:ln>
                  <a:noFill/>
                </a:ln>
                <a:solidFill>
                  <a:srgbClr val="000000"/>
                </a:solidFill>
                <a:uFillTx/>
                <a:latin typeface="+mj-lt"/>
                <a:ea typeface="+mj-ea"/>
                <a:cs typeface="+mj-cs"/>
                <a:sym typeface="Calibri"/>
              </a:defRPr>
            </a:lvl2pPr>
            <a:lvl3pPr marL="0" marR="0" indent="914400" algn="l" defTabSz="914400" eaLnBrk="1" latinLnBrk="0" hangingPunct="1">
              <a:lnSpc>
                <a:spcPct val="100000"/>
              </a:lnSpc>
              <a:spcBef>
                <a:spcPts val="500"/>
              </a:spcBef>
              <a:spcAft>
                <a:spcPts val="0"/>
              </a:spcAft>
              <a:buClrTx/>
              <a:buSzTx/>
              <a:buFontTx/>
              <a:buNone/>
              <a:tabLst/>
              <a:defRPr sz="2000" b="0" i="0" u="none" strike="noStrike" cap="none" spc="0" baseline="0">
                <a:ln>
                  <a:noFill/>
                </a:ln>
                <a:solidFill>
                  <a:srgbClr val="000000"/>
                </a:solidFill>
                <a:uFillTx/>
                <a:latin typeface="+mj-lt"/>
                <a:ea typeface="+mj-ea"/>
                <a:cs typeface="+mj-cs"/>
                <a:sym typeface="Calibri"/>
              </a:defRPr>
            </a:lvl3pPr>
            <a:lvl4pPr marL="0" marR="0" indent="1371600" algn="l" defTabSz="914400" eaLnBrk="1" latinLnBrk="0" hangingPunct="1">
              <a:lnSpc>
                <a:spcPct val="100000"/>
              </a:lnSpc>
              <a:spcBef>
                <a:spcPts val="500"/>
              </a:spcBef>
              <a:spcAft>
                <a:spcPts val="0"/>
              </a:spcAft>
              <a:buClrTx/>
              <a:buSzTx/>
              <a:buFontTx/>
              <a:buNone/>
              <a:tabLst/>
              <a:defRPr sz="2000" b="0" i="0" u="none" strike="noStrike" cap="none" spc="0" baseline="0">
                <a:ln>
                  <a:noFill/>
                </a:ln>
                <a:solidFill>
                  <a:srgbClr val="000000"/>
                </a:solidFill>
                <a:uFillTx/>
                <a:latin typeface="+mj-lt"/>
                <a:ea typeface="+mj-ea"/>
                <a:cs typeface="+mj-cs"/>
                <a:sym typeface="Calibri"/>
              </a:defRPr>
            </a:lvl4pPr>
            <a:lvl5pPr marL="0" marR="0" indent="1828800" algn="l" defTabSz="914400" eaLnBrk="1" latinLnBrk="0" hangingPunct="1">
              <a:lnSpc>
                <a:spcPct val="100000"/>
              </a:lnSpc>
              <a:spcBef>
                <a:spcPts val="500"/>
              </a:spcBef>
              <a:spcAft>
                <a:spcPts val="0"/>
              </a:spcAft>
              <a:buClrTx/>
              <a:buSzTx/>
              <a:buFontTx/>
              <a:buNone/>
              <a:tabLst/>
              <a:defRPr sz="2000" b="0" i="0" u="none" strike="noStrike" cap="none" spc="0" baseline="0">
                <a:ln>
                  <a:noFill/>
                </a:ln>
                <a:solidFill>
                  <a:srgbClr val="000000"/>
                </a:solidFill>
                <a:uFillTx/>
                <a:latin typeface="+mj-lt"/>
                <a:ea typeface="+mj-ea"/>
                <a:cs typeface="+mj-cs"/>
                <a:sym typeface="Calibri"/>
              </a:defRPr>
            </a:lvl5pPr>
            <a:lvl6pPr marL="2651760" marR="0" indent="-365760" algn="l"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r>
              <a:rPr lang="en-US" b="1" dirty="0"/>
              <a:t>From therapist Shelley </a:t>
            </a:r>
            <a:r>
              <a:rPr lang="en-US" b="1" dirty="0" err="1"/>
              <a:t>Klammer</a:t>
            </a:r>
            <a:r>
              <a:rPr lang="en-US" b="1" dirty="0"/>
              <a:t>:</a:t>
            </a:r>
            <a:endParaRPr lang="en-US" dirty="0">
              <a:hlinkClick r:id="rId2"/>
            </a:endParaRPr>
          </a:p>
          <a:p>
            <a:r>
              <a:rPr lang="en-US" dirty="0">
                <a:hlinkClick r:id="rId2"/>
              </a:rPr>
              <a:t>https://intuitivecreativity.typepad.com/expressiveartinspirations/100-art-therapy-exercises.html</a:t>
            </a:r>
            <a:endParaRPr lang="en-US" dirty="0"/>
          </a:p>
          <a:p>
            <a:endParaRPr lang="en-US" b="1" dirty="0"/>
          </a:p>
          <a:p>
            <a:r>
              <a:rPr lang="en-US" b="1" dirty="0"/>
              <a:t>From NCCATA’s COVID 19 Bulletin:</a:t>
            </a:r>
            <a:endParaRPr lang="en-US" dirty="0">
              <a:hlinkClick r:id="rId2"/>
            </a:endParaRPr>
          </a:p>
          <a:p>
            <a:r>
              <a:rPr lang="en-US" dirty="0"/>
              <a:t>Art Therapy: </a:t>
            </a:r>
            <a:r>
              <a:rPr lang="en-US" u="sng" dirty="0">
                <a:hlinkClick r:id="rId3"/>
              </a:rPr>
              <a:t>https://arttherapy.org/covid-19-resources</a:t>
            </a:r>
            <a:r>
              <a:rPr lang="en-US" i="1" u="sng" dirty="0">
                <a:hlinkClick r:id="rId3"/>
              </a:rPr>
              <a:t>/</a:t>
            </a:r>
            <a:endParaRPr lang="en-US" i="1" dirty="0"/>
          </a:p>
          <a:p>
            <a:r>
              <a:rPr lang="en-US" dirty="0"/>
              <a:t>​Dance/Movement Therapy: </a:t>
            </a:r>
            <a:r>
              <a:rPr lang="en-US" u="sng" dirty="0">
                <a:hlinkClick r:id="rId4"/>
              </a:rPr>
              <a:t>https://adta.org/covid-19-resources/ </a:t>
            </a:r>
            <a:endParaRPr lang="en-US" dirty="0"/>
          </a:p>
          <a:p>
            <a:r>
              <a:rPr lang="en-US" dirty="0"/>
              <a:t>​Drama Therapy: </a:t>
            </a:r>
            <a:r>
              <a:rPr lang="en-US" u="sng" dirty="0">
                <a:hlinkClick r:id="rId5"/>
              </a:rPr>
              <a:t>https://www.nadta.org/index/covid-19-resources.html</a:t>
            </a:r>
            <a:endParaRPr lang="en-US" dirty="0"/>
          </a:p>
          <a:p>
            <a:r>
              <a:rPr lang="en-US" dirty="0"/>
              <a:t>​Music Therapy: </a:t>
            </a:r>
            <a:r>
              <a:rPr lang="en-US" u="sng" dirty="0">
                <a:hlinkClick r:id="rId6"/>
              </a:rPr>
              <a:t>https://www.musictherapy.org/about/covid19_resources/</a:t>
            </a:r>
            <a:endParaRPr lang="en-US" dirty="0"/>
          </a:p>
          <a:p>
            <a:endParaRPr lang="en-US" dirty="0"/>
          </a:p>
        </p:txBody>
      </p:sp>
    </p:spTree>
    <p:extLst>
      <p:ext uri="{BB962C8B-B14F-4D97-AF65-F5344CB8AC3E}">
        <p14:creationId xmlns:p14="http://schemas.microsoft.com/office/powerpoint/2010/main" val="2236393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5F445F-2A08-4C5E-930A-67A8FE36D4CC}"/>
              </a:ext>
            </a:extLst>
          </p:cNvPr>
          <p:cNvSpPr>
            <a:spLocks noGrp="1"/>
          </p:cNvSpPr>
          <p:nvPr>
            <p:ph type="body" sz="quarter" idx="1"/>
          </p:nvPr>
        </p:nvSpPr>
        <p:spPr>
          <a:xfrm>
            <a:off x="1183184" y="784210"/>
            <a:ext cx="6767356" cy="6443904"/>
          </a:xfrm>
        </p:spPr>
        <p:txBody>
          <a:bodyPr lIns="45719" rIns="45719" anchor="t">
            <a:normAutofit/>
          </a:bodyPr>
          <a:lstStyle/>
          <a:p>
            <a:r>
              <a:rPr lang="en-US" dirty="0"/>
              <a:t>If something bad is happening in our life, why do we choose to make matters worse, by </a:t>
            </a:r>
            <a:r>
              <a:rPr lang="en-US" i="1" dirty="0"/>
              <a:t>feeling bad</a:t>
            </a:r>
            <a:r>
              <a:rPr lang="en-US" dirty="0"/>
              <a:t> about it?  Instead, turn that energy into creative expression!</a:t>
            </a:r>
          </a:p>
          <a:p>
            <a:endParaRPr lang="en-US" dirty="0"/>
          </a:p>
          <a:p>
            <a:endParaRPr lang="en-US" dirty="0"/>
          </a:p>
          <a:p>
            <a:endParaRPr lang="en-US" dirty="0"/>
          </a:p>
          <a:p>
            <a:endParaRPr lang="en-US" dirty="0"/>
          </a:p>
          <a:p>
            <a:endParaRPr lang="en-US" dirty="0"/>
          </a:p>
          <a:p>
            <a:endParaRPr lang="en-US" dirty="0"/>
          </a:p>
          <a:p>
            <a:endParaRPr lang="en-US" dirty="0"/>
          </a:p>
          <a:p>
            <a:pPr algn="ctr"/>
            <a:endParaRPr lang="en-US" b="1" dirty="0">
              <a:solidFill>
                <a:srgbClr val="2B5DAA"/>
              </a:solidFill>
            </a:endParaRPr>
          </a:p>
          <a:p>
            <a:pPr algn="ctr"/>
            <a:r>
              <a:rPr lang="en-US" b="1" dirty="0">
                <a:solidFill>
                  <a:srgbClr val="2B5DAA"/>
                </a:solidFill>
              </a:rPr>
              <a:t>“Had not the eye tears, then the soul would have no rainbow.”</a:t>
            </a:r>
          </a:p>
          <a:p>
            <a:pPr algn="ctr"/>
            <a:r>
              <a:rPr lang="en-US" b="1" dirty="0">
                <a:solidFill>
                  <a:srgbClr val="2B5DAA"/>
                </a:solidFill>
              </a:rPr>
              <a:t>-Native American proverb</a:t>
            </a:r>
          </a:p>
        </p:txBody>
      </p:sp>
      <p:pic>
        <p:nvPicPr>
          <p:cNvPr id="5" name="Picture 4" descr="A close up of a logo&#10;&#10;Description automatically generated">
            <a:extLst>
              <a:ext uri="{FF2B5EF4-FFF2-40B4-BE49-F238E27FC236}">
                <a16:creationId xmlns:a16="http://schemas.microsoft.com/office/drawing/2014/main" id="{B1780A81-6022-4590-992E-A29F821CE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185" y="1866987"/>
            <a:ext cx="6767355" cy="2165554"/>
          </a:xfrm>
          <a:prstGeom prst="rect">
            <a:avLst/>
          </a:prstGeom>
        </p:spPr>
      </p:pic>
      <p:sp>
        <p:nvSpPr>
          <p:cNvPr id="6" name="TextBox 5">
            <a:extLst>
              <a:ext uri="{FF2B5EF4-FFF2-40B4-BE49-F238E27FC236}">
                <a16:creationId xmlns:a16="http://schemas.microsoft.com/office/drawing/2014/main" id="{2BA67C5C-DD24-4311-84F9-D37BC2173D64}"/>
              </a:ext>
            </a:extLst>
          </p:cNvPr>
          <p:cNvSpPr txBox="1"/>
          <p:nvPr/>
        </p:nvSpPr>
        <p:spPr>
          <a:xfrm>
            <a:off x="5721483" y="4006162"/>
            <a:ext cx="273292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b="1" dirty="0"/>
              <a:t>Art by </a:t>
            </a:r>
            <a:r>
              <a:rPr lang="en-US" b="1" dirty="0" err="1"/>
              <a:t>Normon</a:t>
            </a:r>
            <a:r>
              <a:rPr lang="en-US" b="1" dirty="0"/>
              <a:t> Greene</a:t>
            </a:r>
            <a:endParaRPr kumimoji="0" lang="en-US" sz="1800" b="1"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468671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28EAE-9CEA-4864-9497-73B7ECEA7962}"/>
              </a:ext>
            </a:extLst>
          </p:cNvPr>
          <p:cNvSpPr>
            <a:spLocks noGrp="1"/>
          </p:cNvSpPr>
          <p:nvPr>
            <p:ph type="title"/>
          </p:nvPr>
        </p:nvSpPr>
        <p:spPr/>
        <p:txBody>
          <a:bodyPr>
            <a:normAutofit/>
          </a:bodyPr>
          <a:lstStyle/>
          <a:p>
            <a:r>
              <a:rPr lang="en-US" sz="4000" dirty="0"/>
              <a:t>Objective of Presentation </a:t>
            </a:r>
          </a:p>
        </p:txBody>
      </p:sp>
      <p:sp>
        <p:nvSpPr>
          <p:cNvPr id="3" name="Text Placeholder 2">
            <a:extLst>
              <a:ext uri="{FF2B5EF4-FFF2-40B4-BE49-F238E27FC236}">
                <a16:creationId xmlns:a16="http://schemas.microsoft.com/office/drawing/2014/main" id="{486E6C86-177E-4259-BEE1-6126B8E49035}"/>
              </a:ext>
            </a:extLst>
          </p:cNvPr>
          <p:cNvSpPr>
            <a:spLocks noGrp="1"/>
          </p:cNvSpPr>
          <p:nvPr>
            <p:ph type="body" sz="quarter" idx="1"/>
          </p:nvPr>
        </p:nvSpPr>
        <p:spPr>
          <a:xfrm>
            <a:off x="4572000" y="1602889"/>
            <a:ext cx="3560781" cy="4380605"/>
          </a:xfrm>
        </p:spPr>
        <p:txBody>
          <a:bodyPr lIns="45719" rIns="45719" anchor="t">
            <a:normAutofit/>
          </a:bodyPr>
          <a:lstStyle/>
          <a:p>
            <a:pPr>
              <a:lnSpc>
                <a:spcPts val="2400"/>
              </a:lnSpc>
              <a:spcBef>
                <a:spcPts val="0"/>
              </a:spcBef>
            </a:pPr>
            <a:r>
              <a:rPr lang="en-US" dirty="0">
                <a:ea typeface="+mj-lt"/>
                <a:cs typeface="+mj-lt"/>
              </a:rPr>
              <a:t>The objective of this presentation is to show how individuals and communities have found ways to lessen the negative impact of traumatic events on their sense of well-being and positive mental health, by utilizing music, drama, poetry, sculpture, dance, storytelling, and other forms of creative expression.  </a:t>
            </a:r>
          </a:p>
          <a:p>
            <a:endParaRPr lang="en-US" dirty="0"/>
          </a:p>
        </p:txBody>
      </p:sp>
      <p:pic>
        <p:nvPicPr>
          <p:cNvPr id="6" name="Slide 2">
            <a:hlinkClick r:id="" action="ppaction://media"/>
            <a:extLst>
              <a:ext uri="{FF2B5EF4-FFF2-40B4-BE49-F238E27FC236}">
                <a16:creationId xmlns:a16="http://schemas.microsoft.com/office/drawing/2014/main" id="{C03D4422-ED1F-4D72-9930-E783C34174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07692" y="1357922"/>
            <a:ext cx="1314939" cy="1314939"/>
          </a:xfrm>
          <a:prstGeom prst="rect">
            <a:avLst/>
          </a:prstGeom>
        </p:spPr>
      </p:pic>
      <p:pic>
        <p:nvPicPr>
          <p:cNvPr id="4" name="Picture 3">
            <a:extLst>
              <a:ext uri="{FF2B5EF4-FFF2-40B4-BE49-F238E27FC236}">
                <a16:creationId xmlns:a16="http://schemas.microsoft.com/office/drawing/2014/main" id="{EF79A664-4DFC-A140-97D0-081057296492}"/>
              </a:ext>
            </a:extLst>
          </p:cNvPr>
          <p:cNvPicPr>
            <a:picLocks noChangeAspect="1"/>
          </p:cNvPicPr>
          <p:nvPr/>
        </p:nvPicPr>
        <p:blipFill>
          <a:blip r:embed="rId5"/>
          <a:stretch>
            <a:fillRect/>
          </a:stretch>
        </p:blipFill>
        <p:spPr>
          <a:xfrm>
            <a:off x="359853" y="1678192"/>
            <a:ext cx="4057226" cy="4305301"/>
          </a:xfrm>
          <a:prstGeom prst="rect">
            <a:avLst/>
          </a:prstGeom>
        </p:spPr>
      </p:pic>
    </p:spTree>
    <p:extLst>
      <p:ext uri="{BB962C8B-B14F-4D97-AF65-F5344CB8AC3E}">
        <p14:creationId xmlns:p14="http://schemas.microsoft.com/office/powerpoint/2010/main" val="1875239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44581D-1B7A-4F01-9291-883EB04C7D96}"/>
              </a:ext>
            </a:extLst>
          </p:cNvPr>
          <p:cNvSpPr>
            <a:spLocks noGrp="1"/>
          </p:cNvSpPr>
          <p:nvPr>
            <p:ph type="body" sz="quarter" idx="1"/>
          </p:nvPr>
        </p:nvSpPr>
        <p:spPr>
          <a:xfrm>
            <a:off x="695729" y="903642"/>
            <a:ext cx="8113924" cy="5413944"/>
          </a:xfrm>
        </p:spPr>
        <p:txBody>
          <a:bodyPr lIns="45719" rIns="45719" anchor="t">
            <a:normAutofit/>
          </a:bodyPr>
          <a:lstStyle/>
          <a:p>
            <a:pPr>
              <a:lnSpc>
                <a:spcPts val="2400"/>
              </a:lnSpc>
              <a:spcBef>
                <a:spcPts val="0"/>
              </a:spcBef>
            </a:pPr>
            <a:r>
              <a:rPr lang="en-US" dirty="0">
                <a:ea typeface="+mj-lt"/>
                <a:cs typeface="+mj-lt"/>
              </a:rPr>
              <a:t>For many of us, who are facing the devastating challenges </a:t>
            </a:r>
            <a:br>
              <a:rPr lang="en-US" dirty="0">
                <a:ea typeface="+mj-lt"/>
                <a:cs typeface="+mj-lt"/>
              </a:rPr>
            </a:br>
            <a:r>
              <a:rPr lang="en-US" dirty="0">
                <a:ea typeface="+mj-lt"/>
                <a:cs typeface="+mj-lt"/>
              </a:rPr>
              <a:t>brought about by the COVID-19 pandemic, and the </a:t>
            </a:r>
            <a:br>
              <a:rPr lang="en-US" dirty="0">
                <a:ea typeface="+mj-lt"/>
                <a:cs typeface="+mj-lt"/>
              </a:rPr>
            </a:br>
            <a:r>
              <a:rPr lang="en-US" dirty="0">
                <a:ea typeface="+mj-lt"/>
                <a:cs typeface="+mj-lt"/>
              </a:rPr>
              <a:t>continuing battle over racial injustice, there is a shared </a:t>
            </a:r>
            <a:br>
              <a:rPr lang="en-US" dirty="0">
                <a:ea typeface="+mj-lt"/>
                <a:cs typeface="+mj-lt"/>
              </a:rPr>
            </a:br>
            <a:r>
              <a:rPr lang="en-US" dirty="0">
                <a:ea typeface="+mj-lt"/>
                <a:cs typeface="+mj-lt"/>
              </a:rPr>
              <a:t>experience of pain, coming from our fears and deep </a:t>
            </a:r>
            <a:br>
              <a:rPr lang="en-US" dirty="0">
                <a:ea typeface="+mj-lt"/>
                <a:cs typeface="+mj-lt"/>
              </a:rPr>
            </a:br>
            <a:r>
              <a:rPr lang="en-US" dirty="0">
                <a:ea typeface="+mj-lt"/>
                <a:cs typeface="+mj-lt"/>
              </a:rPr>
              <a:t>feelings of discouragement.</a:t>
            </a:r>
          </a:p>
          <a:p>
            <a:pPr>
              <a:lnSpc>
                <a:spcPts val="2400"/>
              </a:lnSpc>
              <a:spcBef>
                <a:spcPts val="0"/>
              </a:spcBef>
            </a:pPr>
            <a:endParaRPr lang="en-US" dirty="0">
              <a:ea typeface="+mj-lt"/>
              <a:cs typeface="+mj-lt"/>
            </a:endParaRPr>
          </a:p>
          <a:p>
            <a:pPr marL="2560320">
              <a:lnSpc>
                <a:spcPts val="2400"/>
              </a:lnSpc>
              <a:spcBef>
                <a:spcPts val="0"/>
              </a:spcBef>
            </a:pPr>
            <a:endParaRPr lang="en-US" dirty="0">
              <a:ea typeface="+mj-lt"/>
              <a:cs typeface="+mj-lt"/>
            </a:endParaRPr>
          </a:p>
          <a:p>
            <a:pPr marL="2560320">
              <a:lnSpc>
                <a:spcPts val="2400"/>
              </a:lnSpc>
              <a:spcBef>
                <a:spcPts val="0"/>
              </a:spcBef>
            </a:pPr>
            <a:r>
              <a:rPr lang="en-US" dirty="0">
                <a:ea typeface="+mj-lt"/>
                <a:cs typeface="+mj-lt"/>
              </a:rPr>
              <a:t>Psychiatrist Alfred Adler suggested that when people face such adversity, they naturally strive to move away from feelings of discouragement, towards conditions that promote encouragement.  Creative expression is one healthy strategy for moving towards a more encouraged position. These expressions give us a way to convey our uniqueness and to connect with others, which Adler believed promotes mental health in the community.</a:t>
            </a:r>
          </a:p>
        </p:txBody>
      </p:sp>
      <p:pic>
        <p:nvPicPr>
          <p:cNvPr id="2" name="slide 3">
            <a:hlinkClick r:id="" action="ppaction://media"/>
            <a:extLst>
              <a:ext uri="{FF2B5EF4-FFF2-40B4-BE49-F238E27FC236}">
                <a16:creationId xmlns:a16="http://schemas.microsoft.com/office/drawing/2014/main" id="{E53FDE40-9F4C-42DA-845C-5EEAC1A774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44107" y="1789722"/>
            <a:ext cx="842108" cy="842108"/>
          </a:xfrm>
          <a:prstGeom prst="rect">
            <a:avLst/>
          </a:prstGeom>
        </p:spPr>
      </p:pic>
      <p:pic>
        <p:nvPicPr>
          <p:cNvPr id="4" name="Picture 3">
            <a:extLst>
              <a:ext uri="{FF2B5EF4-FFF2-40B4-BE49-F238E27FC236}">
                <a16:creationId xmlns:a16="http://schemas.microsoft.com/office/drawing/2014/main" id="{7320694A-343F-5349-A6C1-8B8D7634B18E}"/>
              </a:ext>
            </a:extLst>
          </p:cNvPr>
          <p:cNvPicPr>
            <a:picLocks noChangeAspect="1"/>
          </p:cNvPicPr>
          <p:nvPr/>
        </p:nvPicPr>
        <p:blipFill>
          <a:blip r:embed="rId5"/>
          <a:stretch>
            <a:fillRect/>
          </a:stretch>
        </p:blipFill>
        <p:spPr>
          <a:xfrm>
            <a:off x="6788709" y="414009"/>
            <a:ext cx="2020944" cy="2514758"/>
          </a:xfrm>
          <a:prstGeom prst="rect">
            <a:avLst/>
          </a:prstGeom>
        </p:spPr>
      </p:pic>
      <p:pic>
        <p:nvPicPr>
          <p:cNvPr id="6" name="Picture 5">
            <a:extLst>
              <a:ext uri="{FF2B5EF4-FFF2-40B4-BE49-F238E27FC236}">
                <a16:creationId xmlns:a16="http://schemas.microsoft.com/office/drawing/2014/main" id="{B8EAB558-75A3-254E-876C-E87825AF3149}"/>
              </a:ext>
            </a:extLst>
          </p:cNvPr>
          <p:cNvPicPr>
            <a:picLocks noChangeAspect="1"/>
          </p:cNvPicPr>
          <p:nvPr/>
        </p:nvPicPr>
        <p:blipFill>
          <a:blip r:embed="rId6"/>
          <a:stretch>
            <a:fillRect/>
          </a:stretch>
        </p:blipFill>
        <p:spPr>
          <a:xfrm>
            <a:off x="334347" y="2541041"/>
            <a:ext cx="2667036" cy="3413317"/>
          </a:xfrm>
          <a:prstGeom prst="rect">
            <a:avLst/>
          </a:prstGeom>
        </p:spPr>
      </p:pic>
    </p:spTree>
    <p:extLst>
      <p:ext uri="{BB962C8B-B14F-4D97-AF65-F5344CB8AC3E}">
        <p14:creationId xmlns:p14="http://schemas.microsoft.com/office/powerpoint/2010/main" val="2040663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ontent Placeholder 2"/>
          <p:cNvSpPr txBox="1">
            <a:spLocks noGrp="1"/>
          </p:cNvSpPr>
          <p:nvPr>
            <p:ph type="body" idx="1"/>
          </p:nvPr>
        </p:nvSpPr>
        <p:spPr>
          <a:xfrm>
            <a:off x="457200" y="2084754"/>
            <a:ext cx="8576631" cy="4357796"/>
          </a:xfrm>
          <a:prstGeom prst="rect">
            <a:avLst/>
          </a:prstGeom>
        </p:spPr>
        <p:txBody>
          <a:bodyPr>
            <a:normAutofit/>
          </a:bodyPr>
          <a:lstStyle/>
          <a:p>
            <a:pPr>
              <a:spcBef>
                <a:spcPts val="800"/>
              </a:spcBef>
              <a:defRPr sz="3600"/>
            </a:pPr>
            <a:r>
              <a:rPr lang="en-US" sz="2800" b="1" dirty="0">
                <a:solidFill>
                  <a:schemeClr val="accent6">
                    <a:lumMod val="75000"/>
                  </a:schemeClr>
                </a:solidFill>
              </a:rPr>
              <a:t>COURAGE</a:t>
            </a:r>
            <a:r>
              <a:rPr lang="en-US" sz="2800" dirty="0">
                <a:solidFill>
                  <a:srgbClr val="002060"/>
                </a:solidFill>
              </a:rPr>
              <a:t>	I need to believe I can handle what comes.</a:t>
            </a:r>
          </a:p>
          <a:p>
            <a:pPr>
              <a:spcBef>
                <a:spcPts val="800"/>
              </a:spcBef>
              <a:defRPr sz="3600"/>
            </a:pPr>
            <a:r>
              <a:rPr lang="en-US" sz="2800" b="1" dirty="0">
                <a:solidFill>
                  <a:srgbClr val="92D050"/>
                </a:solidFill>
              </a:rPr>
              <a:t>COUNT</a:t>
            </a:r>
            <a:r>
              <a:rPr lang="en-US" sz="2800" dirty="0">
                <a:solidFill>
                  <a:srgbClr val="92D050"/>
                </a:solidFill>
              </a:rPr>
              <a:t>	</a:t>
            </a:r>
            <a:r>
              <a:rPr lang="en-US" sz="2800" dirty="0">
                <a:solidFill>
                  <a:srgbClr val="002060"/>
                </a:solidFill>
              </a:rPr>
              <a:t>I need to believe I can make a difference.</a:t>
            </a:r>
          </a:p>
          <a:p>
            <a:pPr>
              <a:spcBef>
                <a:spcPts val="800"/>
              </a:spcBef>
              <a:defRPr sz="3600"/>
            </a:pPr>
            <a:r>
              <a:rPr lang="en-US" sz="2800" b="1" dirty="0">
                <a:solidFill>
                  <a:srgbClr val="00B0F0"/>
                </a:solidFill>
              </a:rPr>
              <a:t>CAPABLE</a:t>
            </a:r>
            <a:r>
              <a:rPr lang="en-US" sz="2800" dirty="0"/>
              <a:t>  	</a:t>
            </a:r>
            <a:r>
              <a:rPr lang="en-US" sz="2800" dirty="0">
                <a:solidFill>
                  <a:srgbClr val="002060"/>
                </a:solidFill>
              </a:rPr>
              <a:t>I need to believe that I can do it.</a:t>
            </a:r>
          </a:p>
          <a:p>
            <a:pPr>
              <a:spcBef>
                <a:spcPts val="800"/>
              </a:spcBef>
              <a:defRPr sz="3600"/>
            </a:pPr>
            <a:r>
              <a:rPr lang="en-US" sz="2800" b="1" dirty="0">
                <a:solidFill>
                  <a:srgbClr val="002060"/>
                </a:solidFill>
              </a:rPr>
              <a:t>CONNECT</a:t>
            </a:r>
            <a:r>
              <a:rPr lang="en-US" sz="2800" dirty="0">
                <a:solidFill>
                  <a:srgbClr val="002060"/>
                </a:solidFill>
              </a:rPr>
              <a:t> 	I need to believe I have a place – I belong.</a:t>
            </a:r>
          </a:p>
          <a:p>
            <a:pPr>
              <a:spcBef>
                <a:spcPts val="800"/>
              </a:spcBef>
              <a:defRPr sz="3600"/>
            </a:pPr>
            <a:endParaRPr lang="en-US" sz="2800" b="1" dirty="0">
              <a:solidFill>
                <a:srgbClr val="002060"/>
              </a:solidFill>
            </a:endParaRPr>
          </a:p>
          <a:p>
            <a:pPr>
              <a:spcBef>
                <a:spcPts val="800"/>
              </a:spcBef>
              <a:defRPr sz="3600"/>
            </a:pPr>
            <a:endParaRPr lang="en-US" dirty="0"/>
          </a:p>
          <a:p>
            <a:pPr>
              <a:spcBef>
                <a:spcPts val="800"/>
              </a:spcBef>
              <a:defRPr sz="3600"/>
            </a:pPr>
            <a:endParaRPr dirty="0"/>
          </a:p>
        </p:txBody>
      </p:sp>
      <p:sp>
        <p:nvSpPr>
          <p:cNvPr id="3" name="TextBox 2">
            <a:extLst>
              <a:ext uri="{FF2B5EF4-FFF2-40B4-BE49-F238E27FC236}">
                <a16:creationId xmlns:a16="http://schemas.microsoft.com/office/drawing/2014/main" id="{D50A5061-A2A8-45C4-B574-B96A36BA380F}"/>
              </a:ext>
            </a:extLst>
          </p:cNvPr>
          <p:cNvSpPr txBox="1"/>
          <p:nvPr/>
        </p:nvSpPr>
        <p:spPr>
          <a:xfrm>
            <a:off x="457199" y="5748455"/>
            <a:ext cx="727664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t>The Crucial C’s, created by Betty Lou </a:t>
            </a:r>
            <a:r>
              <a:rPr lang="en-US" dirty="0" err="1"/>
              <a:t>Bettner</a:t>
            </a:r>
            <a:r>
              <a:rPr lang="en-US" dirty="0"/>
              <a:t>, Ph.D. and Amy Lew, Ph.D., Raising Kids Who Can. </a:t>
            </a:r>
            <a:r>
              <a:rPr lang="en-US" dirty="0" err="1"/>
              <a:t>Connexions</a:t>
            </a:r>
            <a:r>
              <a:rPr lang="en-US" dirty="0"/>
              <a:t> Press, Media, PA. 1990. </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2" name="Recorded Sound">
            <a:hlinkClick r:id="" action="ppaction://media"/>
            <a:extLst>
              <a:ext uri="{FF2B5EF4-FFF2-40B4-BE49-F238E27FC236}">
                <a16:creationId xmlns:a16="http://schemas.microsoft.com/office/drawing/2014/main" id="{2E20B7CD-CBE1-4B2D-81FB-9713134AA1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6831" y="1162539"/>
            <a:ext cx="922215" cy="922215"/>
          </a:xfrm>
          <a:prstGeom prst="rect">
            <a:avLst/>
          </a:prstGeom>
        </p:spPr>
      </p:pic>
      <p:sp>
        <p:nvSpPr>
          <p:cNvPr id="5" name="Title 4">
            <a:extLst>
              <a:ext uri="{FF2B5EF4-FFF2-40B4-BE49-F238E27FC236}">
                <a16:creationId xmlns:a16="http://schemas.microsoft.com/office/drawing/2014/main" id="{26AF8A1B-AF8C-3C4E-B161-FE6C7B3CD550}"/>
              </a:ext>
            </a:extLst>
          </p:cNvPr>
          <p:cNvSpPr>
            <a:spLocks noGrp="1"/>
          </p:cNvSpPr>
          <p:nvPr>
            <p:ph type="title"/>
          </p:nvPr>
        </p:nvSpPr>
        <p:spPr/>
        <p:txBody>
          <a:bodyPr>
            <a:normAutofit/>
          </a:bodyPr>
          <a:lstStyle/>
          <a:p>
            <a:pPr rtl="0"/>
            <a:r>
              <a:rPr lang="en-US" sz="4000" dirty="0"/>
              <a:t>THE CRUCIAL C’s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F243F-1A14-46A2-B6A1-D0C2E20B1259}"/>
              </a:ext>
            </a:extLst>
          </p:cNvPr>
          <p:cNvSpPr>
            <a:spLocks noGrp="1"/>
          </p:cNvSpPr>
          <p:nvPr>
            <p:ph type="title"/>
          </p:nvPr>
        </p:nvSpPr>
        <p:spPr/>
        <p:txBody>
          <a:bodyPr>
            <a:normAutofit/>
          </a:bodyPr>
          <a:lstStyle/>
          <a:p>
            <a:r>
              <a:rPr lang="en-US" sz="4000" dirty="0"/>
              <a:t>Creativity and Resilience </a:t>
            </a:r>
          </a:p>
        </p:txBody>
      </p:sp>
      <p:sp>
        <p:nvSpPr>
          <p:cNvPr id="3" name="Text Placeholder 2">
            <a:extLst>
              <a:ext uri="{FF2B5EF4-FFF2-40B4-BE49-F238E27FC236}">
                <a16:creationId xmlns:a16="http://schemas.microsoft.com/office/drawing/2014/main" id="{793B79E8-EE63-4B56-A4A7-286C25C8B07F}"/>
              </a:ext>
            </a:extLst>
          </p:cNvPr>
          <p:cNvSpPr>
            <a:spLocks noGrp="1"/>
          </p:cNvSpPr>
          <p:nvPr>
            <p:ph type="body" sz="quarter" idx="1"/>
          </p:nvPr>
        </p:nvSpPr>
        <p:spPr>
          <a:xfrm>
            <a:off x="812799" y="1467445"/>
            <a:ext cx="7471509" cy="4403357"/>
          </a:xfrm>
        </p:spPr>
        <p:txBody>
          <a:bodyPr lIns="45719" rIns="45719" anchor="t">
            <a:normAutofit/>
          </a:bodyPr>
          <a:lstStyle/>
          <a:p>
            <a:pPr marL="342900" indent="-342900">
              <a:lnSpc>
                <a:spcPts val="2400"/>
              </a:lnSpc>
              <a:spcBef>
                <a:spcPts val="0"/>
              </a:spcBef>
              <a:buFont typeface="Arial" panose="020B0604020202020204" pitchFamily="34" charset="0"/>
              <a:buChar char="•"/>
            </a:pPr>
            <a:r>
              <a:rPr lang="en-US" dirty="0">
                <a:ea typeface="+mj-lt"/>
                <a:cs typeface="+mj-lt"/>
              </a:rPr>
              <a:t>Creative expressions help us gain a different </a:t>
            </a:r>
            <a:br>
              <a:rPr lang="en-US" dirty="0">
                <a:ea typeface="+mj-lt"/>
                <a:cs typeface="+mj-lt"/>
              </a:rPr>
            </a:br>
            <a:r>
              <a:rPr lang="en-US" dirty="0">
                <a:ea typeface="+mj-lt"/>
                <a:cs typeface="+mj-lt"/>
              </a:rPr>
              <a:t>perspective of a situation.</a:t>
            </a:r>
          </a:p>
          <a:p>
            <a:pPr marL="342900" indent="-342900">
              <a:lnSpc>
                <a:spcPts val="2400"/>
              </a:lnSpc>
              <a:spcBef>
                <a:spcPts val="0"/>
              </a:spcBef>
              <a:buFont typeface="Arial" panose="020B0604020202020204" pitchFamily="34" charset="0"/>
              <a:buChar char="•"/>
            </a:pPr>
            <a:r>
              <a:rPr lang="en-US" dirty="0">
                <a:ea typeface="+mj-lt"/>
                <a:cs typeface="+mj-lt"/>
              </a:rPr>
              <a:t>Creativity helps us reach a relaxation state, </a:t>
            </a:r>
            <a:br>
              <a:rPr lang="en-US" dirty="0">
                <a:ea typeface="+mj-lt"/>
                <a:cs typeface="+mj-lt"/>
              </a:rPr>
            </a:br>
            <a:r>
              <a:rPr lang="en-US" dirty="0">
                <a:ea typeface="+mj-lt"/>
                <a:cs typeface="+mj-lt"/>
              </a:rPr>
              <a:t>which is conducive for problem-solving.</a:t>
            </a:r>
          </a:p>
          <a:p>
            <a:pPr marL="342900" indent="-342900">
              <a:lnSpc>
                <a:spcPts val="2400"/>
              </a:lnSpc>
              <a:spcBef>
                <a:spcPts val="0"/>
              </a:spcBef>
              <a:buFont typeface="Arial" panose="020B0604020202020204" pitchFamily="34" charset="0"/>
              <a:buChar char="•"/>
            </a:pPr>
            <a:r>
              <a:rPr lang="en-US" dirty="0">
                <a:ea typeface="+mj-lt"/>
                <a:cs typeface="+mj-lt"/>
              </a:rPr>
              <a:t>Creative activities can raise serotonin levels </a:t>
            </a:r>
            <a:br>
              <a:rPr lang="en-US" dirty="0">
                <a:ea typeface="+mj-lt"/>
                <a:cs typeface="+mj-lt"/>
              </a:rPr>
            </a:br>
            <a:r>
              <a:rPr lang="en-US" dirty="0">
                <a:ea typeface="+mj-lt"/>
                <a:cs typeface="+mj-lt"/>
              </a:rPr>
              <a:t>and decrease anxiety, thus </a:t>
            </a:r>
            <a:br>
              <a:rPr lang="en-US" dirty="0">
                <a:ea typeface="+mj-lt"/>
                <a:cs typeface="+mj-lt"/>
              </a:rPr>
            </a:br>
            <a:r>
              <a:rPr lang="en-US" dirty="0">
                <a:ea typeface="+mj-lt"/>
                <a:cs typeface="+mj-lt"/>
              </a:rPr>
              <a:t>creating an improved sense </a:t>
            </a:r>
            <a:br>
              <a:rPr lang="en-US" dirty="0">
                <a:ea typeface="+mj-lt"/>
                <a:cs typeface="+mj-lt"/>
              </a:rPr>
            </a:br>
            <a:r>
              <a:rPr lang="en-US" dirty="0">
                <a:ea typeface="+mj-lt"/>
                <a:cs typeface="+mj-lt"/>
              </a:rPr>
              <a:t>of resiliency.</a:t>
            </a:r>
          </a:p>
          <a:p>
            <a:pPr>
              <a:lnSpc>
                <a:spcPts val="2400"/>
              </a:lnSpc>
              <a:spcBef>
                <a:spcPts val="0"/>
              </a:spcBef>
            </a:pPr>
            <a:endParaRPr lang="en-US" dirty="0">
              <a:ea typeface="+mj-lt"/>
              <a:cs typeface="+mj-lt"/>
            </a:endParaRPr>
          </a:p>
          <a:p>
            <a:pPr>
              <a:lnSpc>
                <a:spcPts val="2400"/>
              </a:lnSpc>
              <a:spcBef>
                <a:spcPts val="0"/>
              </a:spcBef>
            </a:pPr>
            <a:endParaRPr lang="en-US" dirty="0">
              <a:ea typeface="+mj-lt"/>
              <a:cs typeface="+mj-lt"/>
            </a:endParaRPr>
          </a:p>
          <a:p>
            <a:pPr>
              <a:lnSpc>
                <a:spcPts val="2400"/>
              </a:lnSpc>
              <a:spcBef>
                <a:spcPts val="0"/>
              </a:spcBef>
            </a:pPr>
            <a:endParaRPr lang="en-US" dirty="0">
              <a:ea typeface="+mj-lt"/>
              <a:cs typeface="+mj-lt"/>
            </a:endParaRPr>
          </a:p>
          <a:p>
            <a:pPr>
              <a:lnSpc>
                <a:spcPts val="2400"/>
              </a:lnSpc>
              <a:spcBef>
                <a:spcPts val="0"/>
              </a:spcBef>
            </a:pPr>
            <a:endParaRPr lang="en-US" dirty="0">
              <a:ea typeface="+mj-lt"/>
              <a:cs typeface="+mj-lt"/>
            </a:endParaRPr>
          </a:p>
          <a:p>
            <a:pPr>
              <a:lnSpc>
                <a:spcPts val="2400"/>
              </a:lnSpc>
              <a:spcBef>
                <a:spcPts val="0"/>
              </a:spcBef>
            </a:pPr>
            <a:r>
              <a:rPr lang="en-US" dirty="0">
                <a:ea typeface="+mj-lt"/>
                <a:cs typeface="+mj-lt"/>
              </a:rPr>
              <a:t>Source: </a:t>
            </a:r>
            <a:r>
              <a:rPr lang="en-US" dirty="0">
                <a:ea typeface="+mj-lt"/>
                <a:cs typeface="+mj-lt"/>
                <a:hlinkClick r:id="rId4">
                  <a:extLst>
                    <a:ext uri="{A12FA001-AC4F-418D-AE19-62706E023703}">
                      <ahyp:hlinkClr xmlns:ahyp="http://schemas.microsoft.com/office/drawing/2018/hyperlinkcolor" val="tx"/>
                    </a:ext>
                  </a:extLst>
                </a:hlinkClick>
              </a:rPr>
              <a:t>https://www.edutopia.org/article/boosting-resilience-through-creativity</a:t>
            </a:r>
            <a:endParaRPr lang="en-US" dirty="0">
              <a:ea typeface="+mj-lt"/>
              <a:cs typeface="+mj-lt"/>
            </a:endParaRPr>
          </a:p>
          <a:p>
            <a:pPr>
              <a:lnSpc>
                <a:spcPts val="2400"/>
              </a:lnSpc>
              <a:spcBef>
                <a:spcPts val="0"/>
              </a:spcBef>
            </a:pPr>
            <a:endParaRPr lang="en-US" dirty="0">
              <a:ea typeface="+mj-lt"/>
              <a:cs typeface="+mj-lt"/>
            </a:endParaRPr>
          </a:p>
          <a:p>
            <a:pPr>
              <a:lnSpc>
                <a:spcPts val="2400"/>
              </a:lnSpc>
              <a:spcBef>
                <a:spcPts val="0"/>
              </a:spcBef>
            </a:pPr>
            <a:endParaRPr lang="en-US" dirty="0">
              <a:ea typeface="+mj-lt"/>
              <a:cs typeface="+mj-lt"/>
            </a:endParaRPr>
          </a:p>
        </p:txBody>
      </p:sp>
      <p:pic>
        <p:nvPicPr>
          <p:cNvPr id="4" name="Slide 4">
            <a:hlinkClick r:id="" action="ppaction://media"/>
            <a:extLst>
              <a:ext uri="{FF2B5EF4-FFF2-40B4-BE49-F238E27FC236}">
                <a16:creationId xmlns:a16="http://schemas.microsoft.com/office/drawing/2014/main" id="{BB53B4D0-6F89-42F5-AC9D-6399E733DA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17108" y="1412631"/>
            <a:ext cx="1062892" cy="1062892"/>
          </a:xfrm>
          <a:prstGeom prst="rect">
            <a:avLst/>
          </a:prstGeom>
        </p:spPr>
      </p:pic>
      <p:pic>
        <p:nvPicPr>
          <p:cNvPr id="5" name="Picture 4">
            <a:extLst>
              <a:ext uri="{FF2B5EF4-FFF2-40B4-BE49-F238E27FC236}">
                <a16:creationId xmlns:a16="http://schemas.microsoft.com/office/drawing/2014/main" id="{9333E971-571D-7948-8653-0C5DF8A337CF}"/>
              </a:ext>
            </a:extLst>
          </p:cNvPr>
          <p:cNvPicPr>
            <a:picLocks noChangeAspect="1"/>
          </p:cNvPicPr>
          <p:nvPr/>
        </p:nvPicPr>
        <p:blipFill>
          <a:blip r:embed="rId6"/>
          <a:stretch>
            <a:fillRect/>
          </a:stretch>
        </p:blipFill>
        <p:spPr>
          <a:xfrm>
            <a:off x="4404434" y="1412631"/>
            <a:ext cx="4261448" cy="3450092"/>
          </a:xfrm>
          <a:prstGeom prst="rect">
            <a:avLst/>
          </a:prstGeom>
        </p:spPr>
      </p:pic>
    </p:spTree>
    <p:extLst>
      <p:ext uri="{BB962C8B-B14F-4D97-AF65-F5344CB8AC3E}">
        <p14:creationId xmlns:p14="http://schemas.microsoft.com/office/powerpoint/2010/main" val="4065740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74033-ED80-4C67-9745-C1829F94A937}"/>
              </a:ext>
            </a:extLst>
          </p:cNvPr>
          <p:cNvSpPr>
            <a:spLocks noGrp="1"/>
          </p:cNvSpPr>
          <p:nvPr>
            <p:ph type="title"/>
          </p:nvPr>
        </p:nvSpPr>
        <p:spPr/>
        <p:txBody>
          <a:bodyPr>
            <a:normAutofit/>
          </a:bodyPr>
          <a:lstStyle/>
          <a:p>
            <a:r>
              <a:rPr lang="en-US" sz="4000" dirty="0"/>
              <a:t>How can I express myself?</a:t>
            </a:r>
          </a:p>
        </p:txBody>
      </p:sp>
      <p:sp>
        <p:nvSpPr>
          <p:cNvPr id="3" name="Text Placeholder 2">
            <a:extLst>
              <a:ext uri="{FF2B5EF4-FFF2-40B4-BE49-F238E27FC236}">
                <a16:creationId xmlns:a16="http://schemas.microsoft.com/office/drawing/2014/main" id="{FF9A4881-7635-470C-83E5-924491958B5F}"/>
              </a:ext>
            </a:extLst>
          </p:cNvPr>
          <p:cNvSpPr>
            <a:spLocks noGrp="1"/>
          </p:cNvSpPr>
          <p:nvPr>
            <p:ph type="body" sz="quarter" idx="1"/>
          </p:nvPr>
        </p:nvSpPr>
        <p:spPr>
          <a:xfrm>
            <a:off x="4702630" y="1624051"/>
            <a:ext cx="4187981" cy="4034488"/>
          </a:xfrm>
        </p:spPr>
        <p:txBody>
          <a:bodyPr>
            <a:noAutofit/>
          </a:bodyPr>
          <a:lstStyle/>
          <a:p>
            <a:pPr marL="342900" indent="-342900">
              <a:lnSpc>
                <a:spcPts val="2400"/>
              </a:lnSpc>
              <a:spcBef>
                <a:spcPts val="0"/>
              </a:spcBef>
              <a:buFont typeface="Arial" panose="020B0604020202020204" pitchFamily="34" charset="0"/>
              <a:buChar char="•"/>
            </a:pPr>
            <a:r>
              <a:rPr lang="en-US" dirty="0">
                <a:ea typeface="+mj-lt"/>
                <a:cs typeface="+mj-lt"/>
              </a:rPr>
              <a:t>Write a poem</a:t>
            </a:r>
          </a:p>
          <a:p>
            <a:pPr marL="342900" indent="-342900">
              <a:lnSpc>
                <a:spcPts val="2400"/>
              </a:lnSpc>
              <a:spcBef>
                <a:spcPts val="0"/>
              </a:spcBef>
              <a:buFont typeface="Arial" panose="020B0604020202020204" pitchFamily="34" charset="0"/>
              <a:buChar char="•"/>
            </a:pPr>
            <a:r>
              <a:rPr lang="en-US" dirty="0">
                <a:ea typeface="+mj-lt"/>
                <a:cs typeface="+mj-lt"/>
              </a:rPr>
              <a:t>Compose a song</a:t>
            </a:r>
          </a:p>
          <a:p>
            <a:pPr marL="342900" indent="-342900">
              <a:lnSpc>
                <a:spcPts val="2400"/>
              </a:lnSpc>
              <a:spcBef>
                <a:spcPts val="0"/>
              </a:spcBef>
              <a:buFont typeface="Arial" panose="020B0604020202020204" pitchFamily="34" charset="0"/>
              <a:buChar char="•"/>
            </a:pPr>
            <a:r>
              <a:rPr lang="en-US" dirty="0">
                <a:ea typeface="+mj-lt"/>
                <a:cs typeface="+mj-lt"/>
              </a:rPr>
              <a:t>Draw a picture</a:t>
            </a:r>
          </a:p>
          <a:p>
            <a:pPr marL="342900" indent="-342900">
              <a:lnSpc>
                <a:spcPts val="2400"/>
              </a:lnSpc>
              <a:spcBef>
                <a:spcPts val="0"/>
              </a:spcBef>
              <a:buFont typeface="Arial" panose="020B0604020202020204" pitchFamily="34" charset="0"/>
              <a:buChar char="•"/>
            </a:pPr>
            <a:r>
              <a:rPr lang="en-US" dirty="0">
                <a:ea typeface="+mj-lt"/>
                <a:cs typeface="+mj-lt"/>
              </a:rPr>
              <a:t>Paint a solution</a:t>
            </a:r>
          </a:p>
          <a:p>
            <a:pPr marL="342900" indent="-342900">
              <a:lnSpc>
                <a:spcPts val="2400"/>
              </a:lnSpc>
              <a:spcBef>
                <a:spcPts val="0"/>
              </a:spcBef>
              <a:buFont typeface="Arial" panose="020B0604020202020204" pitchFamily="34" charset="0"/>
              <a:buChar char="•"/>
            </a:pPr>
            <a:r>
              <a:rPr lang="en-US" dirty="0">
                <a:ea typeface="+mj-lt"/>
                <a:cs typeface="+mj-lt"/>
              </a:rPr>
              <a:t>Connect to the world with a dance</a:t>
            </a:r>
          </a:p>
          <a:p>
            <a:pPr marL="342900" indent="-342900">
              <a:lnSpc>
                <a:spcPts val="2400"/>
              </a:lnSpc>
              <a:spcBef>
                <a:spcPts val="0"/>
              </a:spcBef>
              <a:buFont typeface="Arial" panose="020B0604020202020204" pitchFamily="34" charset="0"/>
              <a:buChar char="•"/>
            </a:pPr>
            <a:r>
              <a:rPr lang="en-US" dirty="0">
                <a:ea typeface="+mj-lt"/>
                <a:cs typeface="+mj-lt"/>
              </a:rPr>
              <a:t>Shape a piece of clay to express how you feel</a:t>
            </a:r>
          </a:p>
          <a:p>
            <a:pPr marL="342900" indent="-342900">
              <a:lnSpc>
                <a:spcPts val="2400"/>
              </a:lnSpc>
              <a:spcBef>
                <a:spcPts val="0"/>
              </a:spcBef>
              <a:buFont typeface="Arial" panose="020B0604020202020204" pitchFamily="34" charset="0"/>
              <a:buChar char="•"/>
            </a:pPr>
            <a:r>
              <a:rPr lang="en-US" dirty="0">
                <a:ea typeface="+mj-lt"/>
                <a:cs typeface="+mj-lt"/>
              </a:rPr>
              <a:t>Create and share your story with others, so that you feel understood</a:t>
            </a:r>
          </a:p>
        </p:txBody>
      </p:sp>
      <p:pic>
        <p:nvPicPr>
          <p:cNvPr id="5" name="Picture 4" descr="A picture containing outdoor, water, snow, sitting&#10;&#10;Description automatically generated">
            <a:extLst>
              <a:ext uri="{FF2B5EF4-FFF2-40B4-BE49-F238E27FC236}">
                <a16:creationId xmlns:a16="http://schemas.microsoft.com/office/drawing/2014/main" id="{03F96F7E-00D9-45E2-9B17-362481685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339" y="1624051"/>
            <a:ext cx="3617033" cy="2712774"/>
          </a:xfrm>
          <a:prstGeom prst="rect">
            <a:avLst/>
          </a:prstGeom>
        </p:spPr>
      </p:pic>
      <p:sp>
        <p:nvSpPr>
          <p:cNvPr id="6" name="TextBox 5">
            <a:extLst>
              <a:ext uri="{FF2B5EF4-FFF2-40B4-BE49-F238E27FC236}">
                <a16:creationId xmlns:a16="http://schemas.microsoft.com/office/drawing/2014/main" id="{3A3B84AE-EAD1-4B8A-A753-519D52CFD205}"/>
              </a:ext>
            </a:extLst>
          </p:cNvPr>
          <p:cNvSpPr txBox="1"/>
          <p:nvPr/>
        </p:nvSpPr>
        <p:spPr>
          <a:xfrm>
            <a:off x="824340" y="4485871"/>
            <a:ext cx="3617032"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400" b="1" dirty="0"/>
              <a:t>Greene, </a:t>
            </a:r>
            <a:r>
              <a:rPr lang="en-US" sz="1400" b="1" dirty="0" err="1"/>
              <a:t>Normon</a:t>
            </a:r>
            <a:r>
              <a:rPr lang="en-US" sz="1400" b="1" dirty="0"/>
              <a:t>. </a:t>
            </a:r>
            <a:r>
              <a:rPr lang="en-US" sz="1400" b="1" i="1" dirty="0"/>
              <a:t>Five in the Wind. 2008. Sculpture. National Harbor, Maryland.</a:t>
            </a:r>
            <a:endParaRPr kumimoji="0" lang="en-US" sz="1400" b="1" i="0" u="none" strike="noStrike" cap="none" spc="0" normalizeH="0" baseline="0" dirty="0">
              <a:ln>
                <a:noFill/>
              </a:ln>
              <a:solidFill>
                <a:srgbClr val="000000"/>
              </a:solidFill>
              <a:effectLst/>
              <a:uFillTx/>
              <a:sym typeface="Calibri"/>
            </a:endParaRPr>
          </a:p>
        </p:txBody>
      </p:sp>
      <p:pic>
        <p:nvPicPr>
          <p:cNvPr id="4" name="Slide 5">
            <a:hlinkClick r:id="" action="ppaction://media"/>
            <a:extLst>
              <a:ext uri="{FF2B5EF4-FFF2-40B4-BE49-F238E27FC236}">
                <a16:creationId xmlns:a16="http://schemas.microsoft.com/office/drawing/2014/main" id="{8535FB1E-A0F4-40A8-A9D5-68461E934A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34892" y="5350329"/>
            <a:ext cx="945662" cy="945662"/>
          </a:xfrm>
          <a:prstGeom prst="rect">
            <a:avLst/>
          </a:prstGeom>
        </p:spPr>
      </p:pic>
    </p:spTree>
    <p:extLst>
      <p:ext uri="{BB962C8B-B14F-4D97-AF65-F5344CB8AC3E}">
        <p14:creationId xmlns:p14="http://schemas.microsoft.com/office/powerpoint/2010/main" val="2479852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E7F3D-D4A3-4E15-86C9-2B0AE39FB264}"/>
              </a:ext>
            </a:extLst>
          </p:cNvPr>
          <p:cNvSpPr>
            <a:spLocks noGrp="1"/>
          </p:cNvSpPr>
          <p:nvPr>
            <p:ph type="title"/>
          </p:nvPr>
        </p:nvSpPr>
        <p:spPr/>
        <p:txBody>
          <a:bodyPr>
            <a:normAutofit/>
          </a:bodyPr>
          <a:lstStyle/>
          <a:p>
            <a:r>
              <a:rPr lang="en-US" sz="4000" dirty="0"/>
              <a:t>Expression of Music</a:t>
            </a:r>
          </a:p>
        </p:txBody>
      </p:sp>
      <p:sp>
        <p:nvSpPr>
          <p:cNvPr id="3" name="Text Placeholder 2">
            <a:extLst>
              <a:ext uri="{FF2B5EF4-FFF2-40B4-BE49-F238E27FC236}">
                <a16:creationId xmlns:a16="http://schemas.microsoft.com/office/drawing/2014/main" id="{DF33AE55-3D2F-491E-A6F3-051C6CC4F418}"/>
              </a:ext>
            </a:extLst>
          </p:cNvPr>
          <p:cNvSpPr>
            <a:spLocks noGrp="1"/>
          </p:cNvSpPr>
          <p:nvPr>
            <p:ph type="body" sz="quarter" idx="1"/>
          </p:nvPr>
        </p:nvSpPr>
        <p:spPr>
          <a:xfrm>
            <a:off x="609600" y="1328496"/>
            <a:ext cx="8056282" cy="4607408"/>
          </a:xfrm>
        </p:spPr>
        <p:txBody>
          <a:bodyPr>
            <a:noAutofit/>
          </a:bodyPr>
          <a:lstStyle/>
          <a:p>
            <a:pPr>
              <a:lnSpc>
                <a:spcPts val="2400"/>
              </a:lnSpc>
              <a:spcBef>
                <a:spcPts val="0"/>
              </a:spcBef>
            </a:pPr>
            <a:r>
              <a:rPr lang="en-US" b="1" dirty="0">
                <a:ea typeface="+mj-lt"/>
                <a:cs typeface="+mj-lt"/>
              </a:rPr>
              <a:t>“Music… serves as playful repetition and playful solution to a basically threatening situation.”</a:t>
            </a:r>
          </a:p>
          <a:p>
            <a:pPr>
              <a:lnSpc>
                <a:spcPts val="2400"/>
              </a:lnSpc>
              <a:spcBef>
                <a:spcPts val="0"/>
              </a:spcBef>
            </a:pPr>
            <a:endParaRPr lang="en-US" dirty="0">
              <a:ea typeface="+mj-lt"/>
              <a:cs typeface="+mj-lt"/>
            </a:endParaRPr>
          </a:p>
          <a:p>
            <a:pPr>
              <a:lnSpc>
                <a:spcPts val="2400"/>
              </a:lnSpc>
              <a:spcBef>
                <a:spcPts val="0"/>
              </a:spcBef>
            </a:pPr>
            <a:r>
              <a:rPr lang="en-US" dirty="0">
                <a:ea typeface="+mj-lt"/>
                <a:cs typeface="+mj-lt"/>
              </a:rPr>
              <a:t>When we walk around during the daytime, we take </a:t>
            </a:r>
          </a:p>
          <a:p>
            <a:pPr>
              <a:lnSpc>
                <a:spcPts val="2400"/>
              </a:lnSpc>
              <a:spcBef>
                <a:spcPts val="0"/>
              </a:spcBef>
            </a:pPr>
            <a:r>
              <a:rPr lang="en-US" dirty="0">
                <a:ea typeface="+mj-lt"/>
                <a:cs typeface="+mj-lt"/>
              </a:rPr>
              <a:t>in information from conversing with others, reading </a:t>
            </a:r>
            <a:br>
              <a:rPr lang="en-US" dirty="0">
                <a:ea typeface="+mj-lt"/>
                <a:cs typeface="+mj-lt"/>
              </a:rPr>
            </a:br>
            <a:r>
              <a:rPr lang="en-US" dirty="0">
                <a:ea typeface="+mj-lt"/>
                <a:cs typeface="+mj-lt"/>
              </a:rPr>
              <a:t>books, watching nature </a:t>
            </a:r>
            <a:r>
              <a:rPr lang="en-US" dirty="0" err="1">
                <a:ea typeface="+mj-lt"/>
                <a:cs typeface="+mj-lt"/>
              </a:rPr>
              <a:t>etc</a:t>
            </a:r>
            <a:r>
              <a:rPr lang="en-US" dirty="0">
                <a:ea typeface="+mj-lt"/>
                <a:cs typeface="+mj-lt"/>
              </a:rPr>
              <a:t>, however our judgements, </a:t>
            </a:r>
            <a:br>
              <a:rPr lang="en-US" dirty="0">
                <a:ea typeface="+mj-lt"/>
                <a:cs typeface="+mj-lt"/>
              </a:rPr>
            </a:br>
            <a:r>
              <a:rPr lang="en-US" dirty="0">
                <a:ea typeface="+mj-lt"/>
                <a:cs typeface="+mj-lt"/>
              </a:rPr>
              <a:t>and inhibitions sometimes keep us from putting pieces </a:t>
            </a:r>
            <a:br>
              <a:rPr lang="en-US" dirty="0">
                <a:ea typeface="+mj-lt"/>
                <a:cs typeface="+mj-lt"/>
              </a:rPr>
            </a:br>
            <a:r>
              <a:rPr lang="en-US" dirty="0">
                <a:ea typeface="+mj-lt"/>
                <a:cs typeface="+mj-lt"/>
              </a:rPr>
              <a:t>together in a way that leads us to new understanding </a:t>
            </a:r>
            <a:br>
              <a:rPr lang="en-US" dirty="0">
                <a:ea typeface="+mj-lt"/>
                <a:cs typeface="+mj-lt"/>
              </a:rPr>
            </a:br>
            <a:r>
              <a:rPr lang="en-US" dirty="0">
                <a:ea typeface="+mj-lt"/>
                <a:cs typeface="+mj-lt"/>
              </a:rPr>
              <a:t>and creative solutions.</a:t>
            </a:r>
          </a:p>
          <a:p>
            <a:pPr>
              <a:lnSpc>
                <a:spcPts val="2400"/>
              </a:lnSpc>
              <a:spcBef>
                <a:spcPts val="0"/>
              </a:spcBef>
            </a:pPr>
            <a:endParaRPr lang="en-US" dirty="0">
              <a:ea typeface="+mj-lt"/>
              <a:cs typeface="+mj-lt"/>
            </a:endParaRPr>
          </a:p>
          <a:p>
            <a:pPr>
              <a:lnSpc>
                <a:spcPts val="2400"/>
              </a:lnSpc>
              <a:spcBef>
                <a:spcPts val="0"/>
              </a:spcBef>
            </a:pPr>
            <a:r>
              <a:rPr lang="en-US" dirty="0">
                <a:ea typeface="+mj-lt"/>
                <a:cs typeface="+mj-lt"/>
              </a:rPr>
              <a:t>Listening to music relaxes us, allowing us to open our minds to creative thoughts and novel ideas.</a:t>
            </a:r>
          </a:p>
          <a:p>
            <a:pPr>
              <a:lnSpc>
                <a:spcPts val="2400"/>
              </a:lnSpc>
              <a:spcBef>
                <a:spcPts val="0"/>
              </a:spcBef>
            </a:pPr>
            <a:endParaRPr lang="en-US" dirty="0">
              <a:ea typeface="+mj-lt"/>
              <a:cs typeface="+mj-lt"/>
            </a:endParaRPr>
          </a:p>
          <a:p>
            <a:pPr>
              <a:lnSpc>
                <a:spcPts val="2400"/>
              </a:lnSpc>
              <a:spcBef>
                <a:spcPts val="0"/>
              </a:spcBef>
            </a:pPr>
            <a:endParaRPr lang="en-US" dirty="0">
              <a:ea typeface="+mj-lt"/>
              <a:cs typeface="+mj-lt"/>
            </a:endParaRPr>
          </a:p>
          <a:p>
            <a:pPr>
              <a:lnSpc>
                <a:spcPts val="2400"/>
              </a:lnSpc>
              <a:spcBef>
                <a:spcPts val="0"/>
              </a:spcBef>
            </a:pPr>
            <a:r>
              <a:rPr lang="en-US" sz="1600" dirty="0">
                <a:ea typeface="+mj-lt"/>
                <a:cs typeface="+mj-lt"/>
              </a:rPr>
              <a:t>Source: Kohut, Heinz and </a:t>
            </a:r>
            <a:r>
              <a:rPr lang="en-US" sz="1600" dirty="0" err="1">
                <a:ea typeface="+mj-lt"/>
                <a:cs typeface="+mj-lt"/>
              </a:rPr>
              <a:t>Levarie</a:t>
            </a:r>
            <a:r>
              <a:rPr lang="en-US" sz="1600" dirty="0">
                <a:ea typeface="+mj-lt"/>
                <a:cs typeface="+mj-lt"/>
              </a:rPr>
              <a:t>, </a:t>
            </a:r>
            <a:r>
              <a:rPr lang="en-US" sz="1600" dirty="0" err="1">
                <a:ea typeface="+mj-lt"/>
                <a:cs typeface="+mj-lt"/>
              </a:rPr>
              <a:t>Siegmund</a:t>
            </a:r>
            <a:r>
              <a:rPr lang="en-US" sz="1600" dirty="0">
                <a:ea typeface="+mj-lt"/>
                <a:cs typeface="+mj-lt"/>
              </a:rPr>
              <a:t>. On the Enjoyment of Listening to Music. Psychoanalytic Quarterly 19, No. 1:64-87.  1950.</a:t>
            </a:r>
          </a:p>
        </p:txBody>
      </p:sp>
      <p:pic>
        <p:nvPicPr>
          <p:cNvPr id="6" name="Recorded Sound">
            <a:hlinkClick r:id="" action="ppaction://media"/>
            <a:extLst>
              <a:ext uri="{FF2B5EF4-FFF2-40B4-BE49-F238E27FC236}">
                <a16:creationId xmlns:a16="http://schemas.microsoft.com/office/drawing/2014/main" id="{703C04EA-93D5-43CC-B0F2-37A5B67278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pic>
        <p:nvPicPr>
          <p:cNvPr id="4" name="Picture 3">
            <a:extLst>
              <a:ext uri="{FF2B5EF4-FFF2-40B4-BE49-F238E27FC236}">
                <a16:creationId xmlns:a16="http://schemas.microsoft.com/office/drawing/2014/main" id="{85E71661-F7B0-B640-9E69-9478D8F11B80}"/>
              </a:ext>
            </a:extLst>
          </p:cNvPr>
          <p:cNvPicPr>
            <a:picLocks noChangeAspect="1"/>
          </p:cNvPicPr>
          <p:nvPr/>
        </p:nvPicPr>
        <p:blipFill>
          <a:blip r:embed="rId5"/>
          <a:stretch>
            <a:fillRect/>
          </a:stretch>
        </p:blipFill>
        <p:spPr>
          <a:xfrm>
            <a:off x="6336514" y="1793894"/>
            <a:ext cx="2565439" cy="2565439"/>
          </a:xfrm>
          <a:prstGeom prst="rect">
            <a:avLst/>
          </a:prstGeom>
        </p:spPr>
      </p:pic>
    </p:spTree>
    <p:extLst>
      <p:ext uri="{BB962C8B-B14F-4D97-AF65-F5344CB8AC3E}">
        <p14:creationId xmlns:p14="http://schemas.microsoft.com/office/powerpoint/2010/main" val="1612629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B535E-7232-468F-A332-C8A2A8C0F64A}"/>
              </a:ext>
            </a:extLst>
          </p:cNvPr>
          <p:cNvSpPr>
            <a:spLocks noGrp="1"/>
          </p:cNvSpPr>
          <p:nvPr>
            <p:ph type="title"/>
          </p:nvPr>
        </p:nvSpPr>
        <p:spPr>
          <a:xfrm>
            <a:off x="-625244" y="407624"/>
            <a:ext cx="10499075" cy="793788"/>
          </a:xfrm>
        </p:spPr>
        <p:txBody>
          <a:bodyPr>
            <a:noAutofit/>
          </a:bodyPr>
          <a:lstStyle/>
          <a:p>
            <a:r>
              <a:rPr lang="en-US" sz="4000" dirty="0"/>
              <a:t>Music Unites Individuals Into The Whole</a:t>
            </a:r>
          </a:p>
        </p:txBody>
      </p:sp>
      <p:sp>
        <p:nvSpPr>
          <p:cNvPr id="3" name="Text Placeholder 2">
            <a:extLst>
              <a:ext uri="{FF2B5EF4-FFF2-40B4-BE49-F238E27FC236}">
                <a16:creationId xmlns:a16="http://schemas.microsoft.com/office/drawing/2014/main" id="{517B8802-E634-425B-A7DB-2E4D1C76EAE7}"/>
              </a:ext>
            </a:extLst>
          </p:cNvPr>
          <p:cNvSpPr>
            <a:spLocks noGrp="1"/>
          </p:cNvSpPr>
          <p:nvPr>
            <p:ph type="body" sz="quarter" idx="1"/>
          </p:nvPr>
        </p:nvSpPr>
        <p:spPr>
          <a:xfrm>
            <a:off x="697522" y="1506422"/>
            <a:ext cx="2949191" cy="4588604"/>
          </a:xfrm>
        </p:spPr>
        <p:txBody>
          <a:bodyPr>
            <a:noAutofit/>
          </a:bodyPr>
          <a:lstStyle/>
          <a:p>
            <a:pPr>
              <a:lnSpc>
                <a:spcPts val="2400"/>
              </a:lnSpc>
              <a:spcBef>
                <a:spcPts val="0"/>
              </a:spcBef>
            </a:pPr>
            <a:r>
              <a:rPr lang="en-US" b="1" dirty="0">
                <a:ea typeface="+mj-lt"/>
                <a:cs typeface="+mj-lt"/>
              </a:rPr>
              <a:t>“…music is almost indispensable…it unites the group, integrating each individual into the whole; and sets up…not only a feeling of belonging in each member, but also, what is more important, a feeling of being alike.”</a:t>
            </a:r>
          </a:p>
          <a:p>
            <a:pPr>
              <a:lnSpc>
                <a:spcPts val="2400"/>
              </a:lnSpc>
              <a:spcBef>
                <a:spcPts val="0"/>
              </a:spcBef>
            </a:pPr>
            <a:endParaRPr lang="en-US" dirty="0">
              <a:ea typeface="+mj-lt"/>
              <a:cs typeface="+mj-lt"/>
            </a:endParaRPr>
          </a:p>
          <a:p>
            <a:pPr>
              <a:lnSpc>
                <a:spcPts val="2400"/>
              </a:lnSpc>
              <a:spcBef>
                <a:spcPts val="0"/>
              </a:spcBef>
            </a:pPr>
            <a:endParaRPr lang="en-US" dirty="0">
              <a:ea typeface="+mj-lt"/>
              <a:cs typeface="+mj-lt"/>
            </a:endParaRPr>
          </a:p>
          <a:p>
            <a:pPr>
              <a:lnSpc>
                <a:spcPts val="2400"/>
              </a:lnSpc>
              <a:spcBef>
                <a:spcPts val="0"/>
              </a:spcBef>
            </a:pPr>
            <a:endParaRPr lang="en-US" dirty="0">
              <a:ea typeface="+mj-lt"/>
              <a:cs typeface="+mj-lt"/>
            </a:endParaRPr>
          </a:p>
          <a:p>
            <a:pPr>
              <a:lnSpc>
                <a:spcPts val="2400"/>
              </a:lnSpc>
              <a:spcBef>
                <a:spcPts val="0"/>
              </a:spcBef>
            </a:pPr>
            <a:endParaRPr lang="en-US" dirty="0">
              <a:ea typeface="+mj-lt"/>
              <a:cs typeface="+mj-lt"/>
            </a:endParaRPr>
          </a:p>
          <a:p>
            <a:pPr>
              <a:lnSpc>
                <a:spcPts val="2400"/>
              </a:lnSpc>
              <a:spcBef>
                <a:spcPts val="0"/>
              </a:spcBef>
            </a:pPr>
            <a:endParaRPr lang="en-US" dirty="0">
              <a:ea typeface="+mj-lt"/>
              <a:cs typeface="+mj-lt"/>
            </a:endParaRPr>
          </a:p>
          <a:p>
            <a:pPr>
              <a:lnSpc>
                <a:spcPts val="2400"/>
              </a:lnSpc>
              <a:spcBef>
                <a:spcPts val="0"/>
              </a:spcBef>
            </a:pPr>
            <a:endParaRPr lang="en-US" dirty="0">
              <a:ea typeface="+mj-lt"/>
              <a:cs typeface="+mj-lt"/>
            </a:endParaRPr>
          </a:p>
          <a:p>
            <a:pPr>
              <a:lnSpc>
                <a:spcPts val="2400"/>
              </a:lnSpc>
              <a:spcBef>
                <a:spcPts val="0"/>
              </a:spcBef>
            </a:pPr>
            <a:endParaRPr lang="en-US" dirty="0">
              <a:ea typeface="+mj-lt"/>
              <a:cs typeface="+mj-lt"/>
            </a:endParaRPr>
          </a:p>
          <a:p>
            <a:pPr>
              <a:lnSpc>
                <a:spcPts val="2400"/>
              </a:lnSpc>
              <a:spcBef>
                <a:spcPts val="0"/>
              </a:spcBef>
            </a:pPr>
            <a:endParaRPr lang="en-US" dirty="0">
              <a:ea typeface="+mj-lt"/>
              <a:cs typeface="+mj-lt"/>
            </a:endParaRPr>
          </a:p>
        </p:txBody>
      </p:sp>
      <p:pic>
        <p:nvPicPr>
          <p:cNvPr id="4" name="Slide 7">
            <a:hlinkClick r:id="" action="ppaction://media"/>
            <a:extLst>
              <a:ext uri="{FF2B5EF4-FFF2-40B4-BE49-F238E27FC236}">
                <a16:creationId xmlns:a16="http://schemas.microsoft.com/office/drawing/2014/main" id="{65099679-C5A8-43B2-A67D-895BBA9552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83893" y="3741615"/>
            <a:ext cx="1182077" cy="1182077"/>
          </a:xfrm>
          <a:prstGeom prst="rect">
            <a:avLst/>
          </a:prstGeom>
        </p:spPr>
      </p:pic>
      <p:pic>
        <p:nvPicPr>
          <p:cNvPr id="5" name="Picture 4">
            <a:extLst>
              <a:ext uri="{FF2B5EF4-FFF2-40B4-BE49-F238E27FC236}">
                <a16:creationId xmlns:a16="http://schemas.microsoft.com/office/drawing/2014/main" id="{D0DEA9F4-7FEE-5345-9625-C4066174FE42}"/>
              </a:ext>
            </a:extLst>
          </p:cNvPr>
          <p:cNvPicPr>
            <a:picLocks noChangeAspect="1"/>
          </p:cNvPicPr>
          <p:nvPr/>
        </p:nvPicPr>
        <p:blipFill>
          <a:blip r:embed="rId5"/>
          <a:stretch>
            <a:fillRect/>
          </a:stretch>
        </p:blipFill>
        <p:spPr>
          <a:xfrm>
            <a:off x="3971851" y="1531546"/>
            <a:ext cx="4561712" cy="2693496"/>
          </a:xfrm>
          <a:prstGeom prst="rect">
            <a:avLst/>
          </a:prstGeom>
        </p:spPr>
      </p:pic>
      <p:sp>
        <p:nvSpPr>
          <p:cNvPr id="6" name="Text Placeholder 2">
            <a:extLst>
              <a:ext uri="{FF2B5EF4-FFF2-40B4-BE49-F238E27FC236}">
                <a16:creationId xmlns:a16="http://schemas.microsoft.com/office/drawing/2014/main" id="{8FDB3F50-2371-D345-AEE2-4695DD908A74}"/>
              </a:ext>
            </a:extLst>
          </p:cNvPr>
          <p:cNvSpPr txBox="1">
            <a:spLocks/>
          </p:cNvSpPr>
          <p:nvPr/>
        </p:nvSpPr>
        <p:spPr>
          <a:xfrm>
            <a:off x="773722" y="5740966"/>
            <a:ext cx="6813621" cy="4588604"/>
          </a:xfrm>
          <a:prstGeom prst="rect">
            <a:avLst/>
          </a:prstGeom>
          <a:ln w="12700">
            <a:miter lim="400000"/>
          </a:ln>
          <a:extLst>
            <a:ext uri="{C572A759-6A51-4108-AA02-DFA0A04FC94B}">
              <ma14:wrappingTextBoxFlag xmlns:ma14="http://schemas.microsoft.com/office/mac/drawingml/2011/main" xmlns="" val="1"/>
            </a:ext>
          </a:extLst>
        </p:spPr>
        <p:txBody>
          <a:bodyPr lIns="45719" rIns="45719">
            <a:noAutofit/>
          </a:bodyPr>
          <a:lstStyle>
            <a:lvl1pPr marL="0" marR="0" indent="0" algn="l" defTabSz="914400" eaLnBrk="1" latinLnBrk="0" hangingPunct="1">
              <a:lnSpc>
                <a:spcPct val="100000"/>
              </a:lnSpc>
              <a:spcBef>
                <a:spcPts val="500"/>
              </a:spcBef>
              <a:spcAft>
                <a:spcPts val="0"/>
              </a:spcAft>
              <a:buClrTx/>
              <a:buSzTx/>
              <a:buFontTx/>
              <a:buNone/>
              <a:tabLst/>
              <a:defRPr sz="2000" b="0" i="0" u="none" strike="noStrike" cap="none" spc="0" baseline="0">
                <a:ln>
                  <a:noFill/>
                </a:ln>
                <a:solidFill>
                  <a:srgbClr val="000000"/>
                </a:solidFill>
                <a:uFillTx/>
                <a:latin typeface="+mj-lt"/>
                <a:ea typeface="+mj-ea"/>
                <a:cs typeface="+mj-cs"/>
                <a:sym typeface="Calibri"/>
              </a:defRPr>
            </a:lvl1pPr>
            <a:lvl2pPr marL="0" marR="0" indent="457200" algn="l" defTabSz="914400" eaLnBrk="1" latinLnBrk="0" hangingPunct="1">
              <a:lnSpc>
                <a:spcPct val="100000"/>
              </a:lnSpc>
              <a:spcBef>
                <a:spcPts val="500"/>
              </a:spcBef>
              <a:spcAft>
                <a:spcPts val="0"/>
              </a:spcAft>
              <a:buClrTx/>
              <a:buSzTx/>
              <a:buFontTx/>
              <a:buNone/>
              <a:tabLst/>
              <a:defRPr sz="2000" b="0" i="0" u="none" strike="noStrike" cap="none" spc="0" baseline="0">
                <a:ln>
                  <a:noFill/>
                </a:ln>
                <a:solidFill>
                  <a:srgbClr val="000000"/>
                </a:solidFill>
                <a:uFillTx/>
                <a:latin typeface="+mj-lt"/>
                <a:ea typeface="+mj-ea"/>
                <a:cs typeface="+mj-cs"/>
                <a:sym typeface="Calibri"/>
              </a:defRPr>
            </a:lvl2pPr>
            <a:lvl3pPr marL="0" marR="0" indent="914400" algn="l" defTabSz="914400" eaLnBrk="1" latinLnBrk="0" hangingPunct="1">
              <a:lnSpc>
                <a:spcPct val="100000"/>
              </a:lnSpc>
              <a:spcBef>
                <a:spcPts val="500"/>
              </a:spcBef>
              <a:spcAft>
                <a:spcPts val="0"/>
              </a:spcAft>
              <a:buClrTx/>
              <a:buSzTx/>
              <a:buFontTx/>
              <a:buNone/>
              <a:tabLst/>
              <a:defRPr sz="2000" b="0" i="0" u="none" strike="noStrike" cap="none" spc="0" baseline="0">
                <a:ln>
                  <a:noFill/>
                </a:ln>
                <a:solidFill>
                  <a:srgbClr val="000000"/>
                </a:solidFill>
                <a:uFillTx/>
                <a:latin typeface="+mj-lt"/>
                <a:ea typeface="+mj-ea"/>
                <a:cs typeface="+mj-cs"/>
                <a:sym typeface="Calibri"/>
              </a:defRPr>
            </a:lvl3pPr>
            <a:lvl4pPr marL="0" marR="0" indent="1371600" algn="l" defTabSz="914400" eaLnBrk="1" latinLnBrk="0" hangingPunct="1">
              <a:lnSpc>
                <a:spcPct val="100000"/>
              </a:lnSpc>
              <a:spcBef>
                <a:spcPts val="500"/>
              </a:spcBef>
              <a:spcAft>
                <a:spcPts val="0"/>
              </a:spcAft>
              <a:buClrTx/>
              <a:buSzTx/>
              <a:buFontTx/>
              <a:buNone/>
              <a:tabLst/>
              <a:defRPr sz="2000" b="0" i="0" u="none" strike="noStrike" cap="none" spc="0" baseline="0">
                <a:ln>
                  <a:noFill/>
                </a:ln>
                <a:solidFill>
                  <a:srgbClr val="000000"/>
                </a:solidFill>
                <a:uFillTx/>
                <a:latin typeface="+mj-lt"/>
                <a:ea typeface="+mj-ea"/>
                <a:cs typeface="+mj-cs"/>
                <a:sym typeface="Calibri"/>
              </a:defRPr>
            </a:lvl4pPr>
            <a:lvl5pPr marL="0" marR="0" indent="1828800" algn="l" defTabSz="914400" eaLnBrk="1" latinLnBrk="0" hangingPunct="1">
              <a:lnSpc>
                <a:spcPct val="100000"/>
              </a:lnSpc>
              <a:spcBef>
                <a:spcPts val="500"/>
              </a:spcBef>
              <a:spcAft>
                <a:spcPts val="0"/>
              </a:spcAft>
              <a:buClrTx/>
              <a:buSzTx/>
              <a:buFontTx/>
              <a:buNone/>
              <a:tabLst/>
              <a:defRPr sz="2000" b="0" i="0" u="none" strike="noStrike" cap="none" spc="0" baseline="0">
                <a:ln>
                  <a:noFill/>
                </a:ln>
                <a:solidFill>
                  <a:srgbClr val="000000"/>
                </a:solidFill>
                <a:uFillTx/>
                <a:latin typeface="+mj-lt"/>
                <a:ea typeface="+mj-ea"/>
                <a:cs typeface="+mj-cs"/>
                <a:sym typeface="Calibri"/>
              </a:defRPr>
            </a:lvl5pPr>
            <a:lvl6pPr marL="2651760" marR="0" indent="-365760" algn="l"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lnSpc>
                <a:spcPts val="2400"/>
              </a:lnSpc>
              <a:spcBef>
                <a:spcPts val="0"/>
              </a:spcBef>
            </a:pPr>
            <a:r>
              <a:rPr lang="en-US" sz="1600" dirty="0">
                <a:ea typeface="+mj-lt"/>
                <a:cs typeface="+mj-lt"/>
              </a:rPr>
              <a:t>Source: Dreikurs, Rudolf, M.D., The Dynamics of Music Therapy. Music Therapy, 1953, pp.15-23. </a:t>
            </a:r>
          </a:p>
        </p:txBody>
      </p:sp>
    </p:spTree>
    <p:extLst>
      <p:ext uri="{BB962C8B-B14F-4D97-AF65-F5344CB8AC3E}">
        <p14:creationId xmlns:p14="http://schemas.microsoft.com/office/powerpoint/2010/main" val="3072456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44581D-1B7A-4F01-9291-883EB04C7D96}"/>
              </a:ext>
            </a:extLst>
          </p:cNvPr>
          <p:cNvSpPr>
            <a:spLocks noGrp="1"/>
          </p:cNvSpPr>
          <p:nvPr>
            <p:ph type="body" sz="quarter" idx="1"/>
          </p:nvPr>
        </p:nvSpPr>
        <p:spPr>
          <a:xfrm>
            <a:off x="3113315" y="2541158"/>
            <a:ext cx="5208570" cy="3463850"/>
          </a:xfrm>
        </p:spPr>
        <p:txBody>
          <a:bodyPr lIns="45719" rIns="45719" anchor="t">
            <a:normAutofit/>
          </a:bodyPr>
          <a:lstStyle/>
          <a:p>
            <a:r>
              <a:rPr lang="en-US" dirty="0">
                <a:ea typeface="+mj-lt"/>
                <a:cs typeface="+mj-lt"/>
              </a:rPr>
              <a:t>I composed the song, ‘Living Every Day’ after experiencing traumatic brain injury. This creative form of expression provided an outlet for overcoming feelings of shame and anger, experienced by many persons with disabilities, who are striving to return to a sense of normalcy in their lives.  </a:t>
            </a:r>
          </a:p>
          <a:p>
            <a:endParaRPr lang="en-US" dirty="0">
              <a:ea typeface="+mj-lt"/>
              <a:cs typeface="+mj-lt"/>
            </a:endParaRPr>
          </a:p>
        </p:txBody>
      </p:sp>
      <p:pic>
        <p:nvPicPr>
          <p:cNvPr id="2" name="slide 9">
            <a:hlinkClick r:id="" action="ppaction://media"/>
            <a:extLst>
              <a:ext uri="{FF2B5EF4-FFF2-40B4-BE49-F238E27FC236}">
                <a16:creationId xmlns:a16="http://schemas.microsoft.com/office/drawing/2014/main" id="{5A856688-FDF6-4C2E-8B75-A731227BAC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82395" y="688268"/>
            <a:ext cx="1197708" cy="1197708"/>
          </a:xfrm>
          <a:prstGeom prst="rect">
            <a:avLst/>
          </a:prstGeom>
        </p:spPr>
      </p:pic>
      <p:pic>
        <p:nvPicPr>
          <p:cNvPr id="5" name="Picture 4">
            <a:extLst>
              <a:ext uri="{FF2B5EF4-FFF2-40B4-BE49-F238E27FC236}">
                <a16:creationId xmlns:a16="http://schemas.microsoft.com/office/drawing/2014/main" id="{5859C6CA-E245-3345-A372-23B4F35A51AC}"/>
              </a:ext>
            </a:extLst>
          </p:cNvPr>
          <p:cNvPicPr>
            <a:picLocks noChangeAspect="1"/>
          </p:cNvPicPr>
          <p:nvPr/>
        </p:nvPicPr>
        <p:blipFill>
          <a:blip r:embed="rId5"/>
          <a:stretch>
            <a:fillRect/>
          </a:stretch>
        </p:blipFill>
        <p:spPr>
          <a:xfrm>
            <a:off x="615286" y="622300"/>
            <a:ext cx="3149600" cy="5613400"/>
          </a:xfrm>
          <a:prstGeom prst="rect">
            <a:avLst/>
          </a:prstGeom>
        </p:spPr>
      </p:pic>
    </p:spTree>
    <p:extLst>
      <p:ext uri="{BB962C8B-B14F-4D97-AF65-F5344CB8AC3E}">
        <p14:creationId xmlns:p14="http://schemas.microsoft.com/office/powerpoint/2010/main" val="765108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Adjacency">
  <a:themeElements>
    <a:clrScheme name="Adjacency">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djacency">
      <a:majorFont>
        <a:latin typeface="Calibri"/>
        <a:ea typeface="Calibri"/>
        <a:cs typeface="Calibri"/>
      </a:majorFont>
      <a:minorFont>
        <a:latin typeface="Helvetica"/>
        <a:ea typeface="Helvetica"/>
        <a:cs typeface="Helvetica"/>
      </a:minorFont>
    </a:fontScheme>
    <a:fmtScheme name="Adjacenc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rotWithShape="0">
              <a:srgbClr val="000000">
                <a:alpha val="60000"/>
              </a:srgbClr>
            </a:outerShdw>
          </a:effectLst>
        </a:effectStyle>
        <a:effectStyle>
          <a:effectLst>
            <a:outerShdw blurRad="50800" dist="25400" rotWithShape="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25400" rotWithShape="0">
            <a:srgbClr val="000000">
              <a:alpha val="6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Adjacency">
  <a:themeElements>
    <a:clrScheme name="Adjacency">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djacency">
      <a:majorFont>
        <a:latin typeface="Calibri"/>
        <a:ea typeface="Calibri"/>
        <a:cs typeface="Calibri"/>
      </a:majorFont>
      <a:minorFont>
        <a:latin typeface="Helvetica"/>
        <a:ea typeface="Helvetica"/>
        <a:cs typeface="Helvetica"/>
      </a:minorFont>
    </a:fontScheme>
    <a:fmtScheme name="Adjacenc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rotWithShape="0">
              <a:srgbClr val="000000">
                <a:alpha val="60000"/>
              </a:srgbClr>
            </a:outerShdw>
          </a:effectLst>
        </a:effectStyle>
        <a:effectStyle>
          <a:effectLst>
            <a:outerShdw blurRad="50800" dist="25400" rotWithShape="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25400" rotWithShape="0">
            <a:srgbClr val="000000">
              <a:alpha val="6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D1EC879C4B514FA1FBFF904B065C58" ma:contentTypeVersion="9" ma:contentTypeDescription="Create a new document." ma:contentTypeScope="" ma:versionID="2b9317fb44bb25e53ccee4d461b09027">
  <xsd:schema xmlns:xsd="http://www.w3.org/2001/XMLSchema" xmlns:xs="http://www.w3.org/2001/XMLSchema" xmlns:p="http://schemas.microsoft.com/office/2006/metadata/properties" xmlns:ns3="32f5d5d4-66bf-4eaf-86b9-a692fcfa1f09" targetNamespace="http://schemas.microsoft.com/office/2006/metadata/properties" ma:root="true" ma:fieldsID="34d87ea4693a08e2d31a83b0c55c36f6" ns3:_="">
    <xsd:import namespace="32f5d5d4-66bf-4eaf-86b9-a692fcfa1f0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f5d5d4-66bf-4eaf-86b9-a692fcfa1f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0F7B7F-654D-4D04-A6BD-A305307833C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FC76386-8282-466D-A7C3-CBF988F409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f5d5d4-66bf-4eaf-86b9-a692fcfa1f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90049C-003A-45B5-8876-37117610FD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new JSSA powerpt template</Template>
  <TotalTime>5584</TotalTime>
  <Words>1449</Words>
  <Application>Microsoft Office PowerPoint</Application>
  <PresentationFormat>On-screen Show (4:3)</PresentationFormat>
  <Paragraphs>167</Paragraphs>
  <Slides>15</Slides>
  <Notes>2</Notes>
  <HiddenSlides>0</HiddenSlides>
  <MMClips>13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Adjacency</vt:lpstr>
      <vt:lpstr>PowerPoint Presentation</vt:lpstr>
      <vt:lpstr>Objective of Presentation </vt:lpstr>
      <vt:lpstr>PowerPoint Presentation</vt:lpstr>
      <vt:lpstr>THE CRUCIAL C’s</vt:lpstr>
      <vt:lpstr>Creativity and Resilience </vt:lpstr>
      <vt:lpstr>How can I express myself?</vt:lpstr>
      <vt:lpstr>Expression of Music</vt:lpstr>
      <vt:lpstr>Music Unites Individuals Into The Whole</vt:lpstr>
      <vt:lpstr>PowerPoint Presentation</vt:lpstr>
      <vt:lpstr>“Living Every Day” Original words and music by Rob Guttenberg, copyright 1992 </vt:lpstr>
      <vt:lpstr>PowerPoint Presentation</vt:lpstr>
      <vt:lpstr>PowerPoint Presentation</vt:lpstr>
      <vt:lpstr>“I Carry On” Original words and music by Rob Guttenberg, copyright 2009 </vt:lpstr>
      <vt:lpstr>Some art therapy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Kolle, LCSW-C</dc:creator>
  <cp:lastModifiedBy>Robert Guttenberg, LCPC</cp:lastModifiedBy>
  <cp:revision>203</cp:revision>
  <dcterms:created xsi:type="dcterms:W3CDTF">2020-04-24T15:05:43Z</dcterms:created>
  <dcterms:modified xsi:type="dcterms:W3CDTF">2020-07-02T16:15:27Z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0x01010080D1EC879C4B514FA1FBFF904B065C58</vt:lpwstr>
  </property>
</Properties>
</file>