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52"/>
  </p:notesMasterIdLst>
  <p:handoutMasterIdLst>
    <p:handoutMasterId r:id="rId53"/>
  </p:handoutMasterIdLst>
  <p:sldIdLst>
    <p:sldId id="261" r:id="rId2"/>
    <p:sldId id="403" r:id="rId3"/>
    <p:sldId id="316" r:id="rId4"/>
    <p:sldId id="389" r:id="rId5"/>
    <p:sldId id="367" r:id="rId6"/>
    <p:sldId id="317" r:id="rId7"/>
    <p:sldId id="404" r:id="rId8"/>
    <p:sldId id="368" r:id="rId9"/>
    <p:sldId id="375" r:id="rId10"/>
    <p:sldId id="365" r:id="rId11"/>
    <p:sldId id="269" r:id="rId12"/>
    <p:sldId id="280" r:id="rId13"/>
    <p:sldId id="401" r:id="rId14"/>
    <p:sldId id="407" r:id="rId15"/>
    <p:sldId id="408" r:id="rId16"/>
    <p:sldId id="390" r:id="rId17"/>
    <p:sldId id="272" r:id="rId18"/>
    <p:sldId id="274" r:id="rId19"/>
    <p:sldId id="277" r:id="rId20"/>
    <p:sldId id="273" r:id="rId21"/>
    <p:sldId id="275" r:id="rId22"/>
    <p:sldId id="276" r:id="rId23"/>
    <p:sldId id="391" r:id="rId24"/>
    <p:sldId id="392" r:id="rId25"/>
    <p:sldId id="393" r:id="rId26"/>
    <p:sldId id="394" r:id="rId27"/>
    <p:sldId id="289" r:id="rId28"/>
    <p:sldId id="409" r:id="rId29"/>
    <p:sldId id="418" r:id="rId30"/>
    <p:sldId id="419" r:id="rId31"/>
    <p:sldId id="282" r:id="rId32"/>
    <p:sldId id="324" r:id="rId33"/>
    <p:sldId id="325" r:id="rId34"/>
    <p:sldId id="323" r:id="rId35"/>
    <p:sldId id="395" r:id="rId36"/>
    <p:sldId id="396" r:id="rId37"/>
    <p:sldId id="414" r:id="rId38"/>
    <p:sldId id="413" r:id="rId39"/>
    <p:sldId id="415" r:id="rId40"/>
    <p:sldId id="416" r:id="rId41"/>
    <p:sldId id="417" r:id="rId42"/>
    <p:sldId id="340" r:id="rId43"/>
    <p:sldId id="369" r:id="rId44"/>
    <p:sldId id="370" r:id="rId45"/>
    <p:sldId id="371" r:id="rId46"/>
    <p:sldId id="406" r:id="rId47"/>
    <p:sldId id="314" r:id="rId48"/>
    <p:sldId id="288" r:id="rId49"/>
    <p:sldId id="405" r:id="rId50"/>
    <p:sldId id="266" r:id="rId51"/>
  </p:sldIdLst>
  <p:sldSz cx="12192000" cy="6858000"/>
  <p:notesSz cx="9236075" cy="6950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A967D"/>
    <a:srgbClr val="003057"/>
    <a:srgbClr val="B9975B"/>
    <a:srgbClr val="1166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36" autoAdjust="0"/>
    <p:restoredTop sz="90730" autoAdjust="0"/>
  </p:normalViewPr>
  <p:slideViewPr>
    <p:cSldViewPr snapToGrid="0" snapToObjects="1">
      <p:cViewPr varScale="1">
        <p:scale>
          <a:sx n="86" d="100"/>
          <a:sy n="86" d="100"/>
        </p:scale>
        <p:origin x="240" y="7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002019" cy="348818"/>
          </a:xfrm>
          <a:prstGeom prst="rect">
            <a:avLst/>
          </a:prstGeom>
        </p:spPr>
        <p:txBody>
          <a:bodyPr vert="horz" lIns="91435" tIns="45717" rIns="91435" bIns="45717" rtlCol="0"/>
          <a:lstStyle>
            <a:lvl1pPr algn="l">
              <a:defRPr sz="1200"/>
            </a:lvl1pPr>
          </a:lstStyle>
          <a:p>
            <a:endParaRPr lang="en-US"/>
          </a:p>
        </p:txBody>
      </p:sp>
      <p:sp>
        <p:nvSpPr>
          <p:cNvPr id="3" name="Date Placeholder 2"/>
          <p:cNvSpPr>
            <a:spLocks noGrp="1"/>
          </p:cNvSpPr>
          <p:nvPr>
            <p:ph type="dt" sz="quarter" idx="1"/>
          </p:nvPr>
        </p:nvSpPr>
        <p:spPr>
          <a:xfrm>
            <a:off x="5231950" y="0"/>
            <a:ext cx="4002019" cy="348818"/>
          </a:xfrm>
          <a:prstGeom prst="rect">
            <a:avLst/>
          </a:prstGeom>
        </p:spPr>
        <p:txBody>
          <a:bodyPr vert="horz" lIns="91435" tIns="45717" rIns="91435" bIns="45717" rtlCol="0"/>
          <a:lstStyle>
            <a:lvl1pPr algn="r">
              <a:defRPr sz="1200"/>
            </a:lvl1pPr>
          </a:lstStyle>
          <a:p>
            <a:fld id="{0EF63CF9-B3DB-490E-931C-989A55562B59}" type="datetimeFigureOut">
              <a:rPr lang="en-US" smtClean="0"/>
              <a:t>7/29/20</a:t>
            </a:fld>
            <a:endParaRPr lang="en-US"/>
          </a:p>
        </p:txBody>
      </p:sp>
      <p:sp>
        <p:nvSpPr>
          <p:cNvPr id="4" name="Footer Placeholder 3"/>
          <p:cNvSpPr>
            <a:spLocks noGrp="1"/>
          </p:cNvSpPr>
          <p:nvPr>
            <p:ph type="ftr" sz="quarter" idx="2"/>
          </p:nvPr>
        </p:nvSpPr>
        <p:spPr>
          <a:xfrm>
            <a:off x="2" y="6601257"/>
            <a:ext cx="4002019" cy="348818"/>
          </a:xfrm>
          <a:prstGeom prst="rect">
            <a:avLst/>
          </a:prstGeom>
        </p:spPr>
        <p:txBody>
          <a:bodyPr vert="horz" lIns="91435" tIns="45717" rIns="91435" bIns="45717" rtlCol="0" anchor="b"/>
          <a:lstStyle>
            <a:lvl1pPr algn="l">
              <a:defRPr sz="1200"/>
            </a:lvl1pPr>
          </a:lstStyle>
          <a:p>
            <a:endParaRPr lang="en-US"/>
          </a:p>
        </p:txBody>
      </p:sp>
      <p:sp>
        <p:nvSpPr>
          <p:cNvPr id="5" name="Slide Number Placeholder 4"/>
          <p:cNvSpPr>
            <a:spLocks noGrp="1"/>
          </p:cNvSpPr>
          <p:nvPr>
            <p:ph type="sldNum" sz="quarter" idx="3"/>
          </p:nvPr>
        </p:nvSpPr>
        <p:spPr>
          <a:xfrm>
            <a:off x="5231950" y="6601257"/>
            <a:ext cx="4002019" cy="348818"/>
          </a:xfrm>
          <a:prstGeom prst="rect">
            <a:avLst/>
          </a:prstGeom>
        </p:spPr>
        <p:txBody>
          <a:bodyPr vert="horz" lIns="91435" tIns="45717" rIns="91435" bIns="45717" rtlCol="0" anchor="b"/>
          <a:lstStyle>
            <a:lvl1pPr algn="r">
              <a:defRPr sz="1200"/>
            </a:lvl1pPr>
          </a:lstStyle>
          <a:p>
            <a:fld id="{74C02C4B-ECAC-4B5B-9E0A-39CD6547EF4B}" type="slidenum">
              <a:rPr lang="en-US" smtClean="0"/>
              <a:t>‹#›</a:t>
            </a:fld>
            <a:endParaRPr lang="en-US"/>
          </a:p>
        </p:txBody>
      </p:sp>
    </p:spTree>
    <p:extLst>
      <p:ext uri="{BB962C8B-B14F-4D97-AF65-F5344CB8AC3E}">
        <p14:creationId xmlns:p14="http://schemas.microsoft.com/office/powerpoint/2010/main" val="409451431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1"/>
            <a:ext cx="4002299" cy="348711"/>
          </a:xfrm>
          <a:prstGeom prst="rect">
            <a:avLst/>
          </a:prstGeom>
        </p:spPr>
        <p:txBody>
          <a:bodyPr vert="horz" lIns="92486" tIns="46243" rIns="92486" bIns="46243" rtlCol="0"/>
          <a:lstStyle>
            <a:lvl1pPr algn="l">
              <a:defRPr sz="1200"/>
            </a:lvl1pPr>
          </a:lstStyle>
          <a:p>
            <a:endParaRPr lang="en-US"/>
          </a:p>
        </p:txBody>
      </p:sp>
      <p:sp>
        <p:nvSpPr>
          <p:cNvPr id="3" name="Date Placeholder 2"/>
          <p:cNvSpPr>
            <a:spLocks noGrp="1"/>
          </p:cNvSpPr>
          <p:nvPr>
            <p:ph type="dt" idx="1"/>
          </p:nvPr>
        </p:nvSpPr>
        <p:spPr>
          <a:xfrm>
            <a:off x="5231645" y="1"/>
            <a:ext cx="4002299" cy="348711"/>
          </a:xfrm>
          <a:prstGeom prst="rect">
            <a:avLst/>
          </a:prstGeom>
        </p:spPr>
        <p:txBody>
          <a:bodyPr vert="horz" lIns="92486" tIns="46243" rIns="92486" bIns="46243" rtlCol="0"/>
          <a:lstStyle>
            <a:lvl1pPr algn="r">
              <a:defRPr sz="1200"/>
            </a:lvl1pPr>
          </a:lstStyle>
          <a:p>
            <a:fld id="{CA1BD2E5-DB10-6444-AFB2-EBACC7C85546}" type="datetimeFigureOut">
              <a:rPr lang="en-US" smtClean="0"/>
              <a:t>7/29/20</a:t>
            </a:fld>
            <a:endParaRPr lang="en-US"/>
          </a:p>
        </p:txBody>
      </p:sp>
      <p:sp>
        <p:nvSpPr>
          <p:cNvPr id="4" name="Slide Image Placeholder 3"/>
          <p:cNvSpPr>
            <a:spLocks noGrp="1" noRot="1" noChangeAspect="1"/>
          </p:cNvSpPr>
          <p:nvPr>
            <p:ph type="sldImg" idx="2"/>
          </p:nvPr>
        </p:nvSpPr>
        <p:spPr>
          <a:xfrm>
            <a:off x="2532063" y="868363"/>
            <a:ext cx="4171950" cy="2346325"/>
          </a:xfrm>
          <a:prstGeom prst="rect">
            <a:avLst/>
          </a:prstGeom>
          <a:noFill/>
          <a:ln w="12700">
            <a:solidFill>
              <a:prstClr val="black"/>
            </a:solidFill>
          </a:ln>
        </p:spPr>
        <p:txBody>
          <a:bodyPr vert="horz" lIns="92486" tIns="46243" rIns="92486" bIns="46243" rtlCol="0" anchor="ctr"/>
          <a:lstStyle/>
          <a:p>
            <a:endParaRPr lang="en-US"/>
          </a:p>
        </p:txBody>
      </p:sp>
      <p:sp>
        <p:nvSpPr>
          <p:cNvPr id="5" name="Notes Placeholder 4"/>
          <p:cNvSpPr>
            <a:spLocks noGrp="1"/>
          </p:cNvSpPr>
          <p:nvPr>
            <p:ph type="body" sz="quarter" idx="3"/>
          </p:nvPr>
        </p:nvSpPr>
        <p:spPr>
          <a:xfrm>
            <a:off x="923608" y="3344724"/>
            <a:ext cx="7388860" cy="2736592"/>
          </a:xfrm>
          <a:prstGeom prst="rect">
            <a:avLst/>
          </a:prstGeom>
        </p:spPr>
        <p:txBody>
          <a:bodyPr vert="horz" lIns="92486" tIns="46243" rIns="92486" bIns="4624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5" y="6601366"/>
            <a:ext cx="4002299" cy="348710"/>
          </a:xfrm>
          <a:prstGeom prst="rect">
            <a:avLst/>
          </a:prstGeom>
        </p:spPr>
        <p:txBody>
          <a:bodyPr vert="horz" lIns="92486" tIns="46243" rIns="92486" bIns="46243" rtlCol="0" anchor="b"/>
          <a:lstStyle>
            <a:lvl1pPr algn="l">
              <a:defRPr sz="1200"/>
            </a:lvl1pPr>
          </a:lstStyle>
          <a:p>
            <a:endParaRPr lang="en-US"/>
          </a:p>
        </p:txBody>
      </p:sp>
      <p:sp>
        <p:nvSpPr>
          <p:cNvPr id="7" name="Slide Number Placeholder 6"/>
          <p:cNvSpPr>
            <a:spLocks noGrp="1"/>
          </p:cNvSpPr>
          <p:nvPr>
            <p:ph type="sldNum" sz="quarter" idx="5"/>
          </p:nvPr>
        </p:nvSpPr>
        <p:spPr>
          <a:xfrm>
            <a:off x="5231645" y="6601366"/>
            <a:ext cx="4002299" cy="348710"/>
          </a:xfrm>
          <a:prstGeom prst="rect">
            <a:avLst/>
          </a:prstGeom>
        </p:spPr>
        <p:txBody>
          <a:bodyPr vert="horz" lIns="92486" tIns="46243" rIns="92486" bIns="46243" rtlCol="0" anchor="b"/>
          <a:lstStyle>
            <a:lvl1pPr algn="r">
              <a:defRPr sz="1200"/>
            </a:lvl1pPr>
          </a:lstStyle>
          <a:p>
            <a:fld id="{3FF81BC6-5BDA-C849-B4A5-DB58983B5FCC}" type="slidenum">
              <a:rPr lang="en-US" smtClean="0"/>
              <a:t>‹#›</a:t>
            </a:fld>
            <a:endParaRPr lang="en-US"/>
          </a:p>
        </p:txBody>
      </p:sp>
    </p:spTree>
    <p:extLst>
      <p:ext uri="{BB962C8B-B14F-4D97-AF65-F5344CB8AC3E}">
        <p14:creationId xmlns:p14="http://schemas.microsoft.com/office/powerpoint/2010/main" val="102031258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p:txBody>
      </p:sp>
      <p:sp>
        <p:nvSpPr>
          <p:cNvPr id="4" name="Slide Number Placeholder 3"/>
          <p:cNvSpPr>
            <a:spLocks noGrp="1"/>
          </p:cNvSpPr>
          <p:nvPr>
            <p:ph type="sldNum" sz="quarter" idx="10"/>
          </p:nvPr>
        </p:nvSpPr>
        <p:spPr/>
        <p:txBody>
          <a:bodyPr/>
          <a:lstStyle/>
          <a:p>
            <a:fld id="{3FF81BC6-5BDA-C849-B4A5-DB58983B5FCC}" type="slidenum">
              <a:rPr lang="en-US" smtClean="0"/>
              <a:t>1</a:t>
            </a:fld>
            <a:endParaRPr lang="en-US"/>
          </a:p>
        </p:txBody>
      </p:sp>
    </p:spTree>
    <p:extLst>
      <p:ext uri="{BB962C8B-B14F-4D97-AF65-F5344CB8AC3E}">
        <p14:creationId xmlns:p14="http://schemas.microsoft.com/office/powerpoint/2010/main" val="409415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Tovah</a:t>
            </a:r>
          </a:p>
        </p:txBody>
      </p:sp>
      <p:sp>
        <p:nvSpPr>
          <p:cNvPr id="4" name="Slide Number Placeholder 3"/>
          <p:cNvSpPr>
            <a:spLocks noGrp="1"/>
          </p:cNvSpPr>
          <p:nvPr>
            <p:ph type="sldNum" sz="quarter" idx="10"/>
          </p:nvPr>
        </p:nvSpPr>
        <p:spPr/>
        <p:txBody>
          <a:bodyPr/>
          <a:lstStyle/>
          <a:p>
            <a:fld id="{3FF81BC6-5BDA-C849-B4A5-DB58983B5FCC}" type="slidenum">
              <a:rPr lang="en-US" smtClean="0"/>
              <a:t>11</a:t>
            </a:fld>
            <a:endParaRPr lang="en-US"/>
          </a:p>
        </p:txBody>
      </p:sp>
    </p:spTree>
    <p:extLst>
      <p:ext uri="{BB962C8B-B14F-4D97-AF65-F5344CB8AC3E}">
        <p14:creationId xmlns:p14="http://schemas.microsoft.com/office/powerpoint/2010/main" val="514519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Tovah</a:t>
            </a:r>
          </a:p>
        </p:txBody>
      </p:sp>
      <p:sp>
        <p:nvSpPr>
          <p:cNvPr id="4" name="Slide Number Placeholder 3"/>
          <p:cNvSpPr>
            <a:spLocks noGrp="1"/>
          </p:cNvSpPr>
          <p:nvPr>
            <p:ph type="sldNum" sz="quarter" idx="10"/>
          </p:nvPr>
        </p:nvSpPr>
        <p:spPr/>
        <p:txBody>
          <a:bodyPr/>
          <a:lstStyle/>
          <a:p>
            <a:fld id="{3FF81BC6-5BDA-C849-B4A5-DB58983B5FCC}" type="slidenum">
              <a:rPr lang="en-US" smtClean="0"/>
              <a:t>12</a:t>
            </a:fld>
            <a:endParaRPr lang="en-US"/>
          </a:p>
        </p:txBody>
      </p:sp>
    </p:spTree>
    <p:extLst>
      <p:ext uri="{BB962C8B-B14F-4D97-AF65-F5344CB8AC3E}">
        <p14:creationId xmlns:p14="http://schemas.microsoft.com/office/powerpoint/2010/main" val="1821578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Tovah</a:t>
            </a:r>
          </a:p>
        </p:txBody>
      </p:sp>
      <p:sp>
        <p:nvSpPr>
          <p:cNvPr id="4" name="Slide Number Placeholder 3"/>
          <p:cNvSpPr>
            <a:spLocks noGrp="1"/>
          </p:cNvSpPr>
          <p:nvPr>
            <p:ph type="sldNum" sz="quarter" idx="10"/>
          </p:nvPr>
        </p:nvSpPr>
        <p:spPr/>
        <p:txBody>
          <a:bodyPr/>
          <a:lstStyle/>
          <a:p>
            <a:fld id="{3FF81BC6-5BDA-C849-B4A5-DB58983B5FCC}" type="slidenum">
              <a:rPr lang="en-US" smtClean="0"/>
              <a:t>13</a:t>
            </a:fld>
            <a:endParaRPr lang="en-US"/>
          </a:p>
        </p:txBody>
      </p:sp>
    </p:spTree>
    <p:extLst>
      <p:ext uri="{BB962C8B-B14F-4D97-AF65-F5344CB8AC3E}">
        <p14:creationId xmlns:p14="http://schemas.microsoft.com/office/powerpoint/2010/main" val="1394578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KerryAnn</a:t>
            </a:r>
          </a:p>
          <a:p>
            <a:r>
              <a:rPr lang="en-US" dirty="0"/>
              <a:t>APS will do the investigation. You</a:t>
            </a:r>
            <a:r>
              <a:rPr lang="en-US" baseline="0" dirty="0"/>
              <a:t> can make a report based on suspected abuse. And you must do that if you are a mandated reporter.</a:t>
            </a:r>
          </a:p>
          <a:p>
            <a:endParaRPr lang="en-US" baseline="0" dirty="0"/>
          </a:p>
          <a:p>
            <a:r>
              <a:rPr lang="en-US" baseline="0" dirty="0"/>
              <a:t>Too often the disclosures of adults with cognitive impairments are ignored. Abusers will even use that saying things like “Oh don’t listen to her, she’s senile”. Able to identify emotions.</a:t>
            </a:r>
          </a:p>
          <a:p>
            <a:endParaRPr lang="en-US" baseline="0" dirty="0"/>
          </a:p>
          <a:p>
            <a:r>
              <a:rPr lang="en-US" baseline="0" dirty="0"/>
              <a:t>Denying abuse is common. Many </a:t>
            </a:r>
            <a:r>
              <a:rPr lang="en-US" baseline="0" dirty="0" err="1"/>
              <a:t>many</a:t>
            </a:r>
            <a:r>
              <a:rPr lang="en-US" baseline="0" dirty="0"/>
              <a:t> reasons by victims deny abuse.</a:t>
            </a:r>
          </a:p>
          <a:p>
            <a:endParaRPr lang="en-US" baseline="0" dirty="0"/>
          </a:p>
          <a:p>
            <a:r>
              <a:rPr lang="en-US" baseline="0" dirty="0"/>
              <a:t>Especially since it is against best practice in the DV field, it can be hard to report abuse when the older adult asks you not to. But if you are working with an older adult that is vulnerable and you are a mandated reporter you must make that report. </a:t>
            </a:r>
          </a:p>
          <a:p>
            <a:endParaRPr lang="en-US" baseline="0" dirty="0"/>
          </a:p>
          <a:p>
            <a:r>
              <a:rPr lang="en-US" baseline="0" dirty="0"/>
              <a:t>Even if someone has a Power of Attorney or a Guardian there are can still be decisions they are able to make. As much as possible, its important to respect the decisions and self determination of elder adults. </a:t>
            </a:r>
          </a:p>
          <a:p>
            <a:endParaRPr lang="en-US" baseline="0" dirty="0"/>
          </a:p>
          <a:p>
            <a:r>
              <a:rPr lang="en-US" baseline="0" dirty="0"/>
              <a:t>Most elder abuse actually happens in the community,</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F81BC6-5BDA-C849-B4A5-DB58983B5F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50117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KerryAnn</a:t>
            </a:r>
          </a:p>
          <a:p>
            <a:r>
              <a:rPr lang="en-US" dirty="0"/>
              <a:t>Caregiver Stress: Historically seen</a:t>
            </a:r>
            <a:r>
              <a:rPr lang="en-US" baseline="0" dirty="0"/>
              <a:t> as the cause of abuse. </a:t>
            </a:r>
          </a:p>
          <a:p>
            <a:r>
              <a:rPr lang="en-US" baseline="0" dirty="0"/>
              <a:t>A factor, just like alcohol is a factor in DV or SA. Not the cause</a:t>
            </a:r>
          </a:p>
          <a:p>
            <a:r>
              <a:rPr lang="en-US" baseline="0" dirty="0"/>
              <a:t>Based on studies, that asked the abusers</a:t>
            </a:r>
          </a:p>
          <a:p>
            <a:r>
              <a:rPr lang="en-US" baseline="0" dirty="0"/>
              <a:t>In fact, in many cases the perpetrator of elder abuse is dependent on the victim, not the other way around</a:t>
            </a:r>
          </a:p>
          <a:p>
            <a:r>
              <a:rPr lang="en-US" baseline="0" dirty="0"/>
              <a:t>Evidence that they are rarely actually “out of control”</a:t>
            </a:r>
          </a:p>
          <a:p>
            <a:endParaRPr lang="en-US" dirty="0"/>
          </a:p>
        </p:txBody>
      </p:sp>
      <p:sp>
        <p:nvSpPr>
          <p:cNvPr id="4" name="Slide Number Placeholder 3"/>
          <p:cNvSpPr>
            <a:spLocks noGrp="1"/>
          </p:cNvSpPr>
          <p:nvPr>
            <p:ph type="sldNum" sz="quarter" idx="10"/>
          </p:nvPr>
        </p:nvSpPr>
        <p:spPr/>
        <p:txBody>
          <a:bodyPr/>
          <a:lstStyle/>
          <a:p>
            <a:fld id="{3FF81BC6-5BDA-C849-B4A5-DB58983B5FCC}" type="slidenum">
              <a:rPr lang="en-US" smtClean="0"/>
              <a:t>15</a:t>
            </a:fld>
            <a:endParaRPr lang="en-US"/>
          </a:p>
        </p:txBody>
      </p:sp>
    </p:spTree>
    <p:extLst>
      <p:ext uri="{BB962C8B-B14F-4D97-AF65-F5344CB8AC3E}">
        <p14:creationId xmlns:p14="http://schemas.microsoft.com/office/powerpoint/2010/main" val="894931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p:txBody>
      </p:sp>
      <p:sp>
        <p:nvSpPr>
          <p:cNvPr id="4" name="Slide Number Placeholder 3"/>
          <p:cNvSpPr>
            <a:spLocks noGrp="1"/>
          </p:cNvSpPr>
          <p:nvPr>
            <p:ph type="sldNum" sz="quarter" idx="10"/>
          </p:nvPr>
        </p:nvSpPr>
        <p:spPr/>
        <p:txBody>
          <a:bodyPr/>
          <a:lstStyle/>
          <a:p>
            <a:fld id="{3FF81BC6-5BDA-C849-B4A5-DB58983B5FCC}" type="slidenum">
              <a:rPr lang="en-US" smtClean="0"/>
              <a:t>16</a:t>
            </a:fld>
            <a:endParaRPr lang="en-US"/>
          </a:p>
        </p:txBody>
      </p:sp>
    </p:spTree>
    <p:extLst>
      <p:ext uri="{BB962C8B-B14F-4D97-AF65-F5344CB8AC3E}">
        <p14:creationId xmlns:p14="http://schemas.microsoft.com/office/powerpoint/2010/main" val="12270287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a:p>
            <a:r>
              <a:rPr lang="en-US" dirty="0"/>
              <a:t>Taking away assistive</a:t>
            </a:r>
            <a:r>
              <a:rPr lang="en-US" baseline="0" dirty="0"/>
              <a:t> devices, pinching between the fingers, hitting under the clothes</a:t>
            </a:r>
            <a:endParaRPr lang="en-US" dirty="0"/>
          </a:p>
        </p:txBody>
      </p:sp>
      <p:sp>
        <p:nvSpPr>
          <p:cNvPr id="4" name="Slide Number Placeholder 3"/>
          <p:cNvSpPr>
            <a:spLocks noGrp="1"/>
          </p:cNvSpPr>
          <p:nvPr>
            <p:ph type="sldNum" sz="quarter" idx="10"/>
          </p:nvPr>
        </p:nvSpPr>
        <p:spPr/>
        <p:txBody>
          <a:bodyPr/>
          <a:lstStyle/>
          <a:p>
            <a:fld id="{3FF81BC6-5BDA-C849-B4A5-DB58983B5FCC}" type="slidenum">
              <a:rPr lang="en-US" smtClean="0"/>
              <a:t>17</a:t>
            </a:fld>
            <a:endParaRPr lang="en-US"/>
          </a:p>
        </p:txBody>
      </p:sp>
    </p:spTree>
    <p:extLst>
      <p:ext uri="{BB962C8B-B14F-4D97-AF65-F5344CB8AC3E}">
        <p14:creationId xmlns:p14="http://schemas.microsoft.com/office/powerpoint/2010/main" val="9374668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a:p>
            <a:r>
              <a:rPr lang="en-US" dirty="0"/>
              <a:t>Focus on person’s age, disability</a:t>
            </a:r>
          </a:p>
          <a:p>
            <a:r>
              <a:rPr lang="en-US" dirty="0"/>
              <a:t>Isolating from family</a:t>
            </a:r>
            <a:r>
              <a:rPr lang="en-US" baseline="0" dirty="0"/>
              <a:t> or friends</a:t>
            </a:r>
          </a:p>
          <a:p>
            <a:endParaRPr lang="en-US" baseline="0" dirty="0"/>
          </a:p>
          <a:p>
            <a:r>
              <a:rPr lang="en-US" baseline="0" dirty="0"/>
              <a:t>Example: daughter not allowing mother to leave her bedroom</a:t>
            </a:r>
          </a:p>
          <a:p>
            <a:r>
              <a:rPr lang="en-US" baseline="0" dirty="0" err="1"/>
              <a:t>Gaslighting</a:t>
            </a:r>
            <a:r>
              <a:rPr lang="en-US" baseline="0" dirty="0"/>
              <a:t> example</a:t>
            </a:r>
            <a:endParaRPr lang="en-US" dirty="0"/>
          </a:p>
        </p:txBody>
      </p:sp>
      <p:sp>
        <p:nvSpPr>
          <p:cNvPr id="4" name="Slide Number Placeholder 3"/>
          <p:cNvSpPr>
            <a:spLocks noGrp="1"/>
          </p:cNvSpPr>
          <p:nvPr>
            <p:ph type="sldNum" sz="quarter" idx="10"/>
          </p:nvPr>
        </p:nvSpPr>
        <p:spPr/>
        <p:txBody>
          <a:bodyPr/>
          <a:lstStyle/>
          <a:p>
            <a:fld id="{3FF81BC6-5BDA-C849-B4A5-DB58983B5FCC}" type="slidenum">
              <a:rPr lang="en-US" smtClean="0"/>
              <a:t>18</a:t>
            </a:fld>
            <a:endParaRPr lang="en-US"/>
          </a:p>
        </p:txBody>
      </p:sp>
    </p:spTree>
    <p:extLst>
      <p:ext uri="{BB962C8B-B14F-4D97-AF65-F5344CB8AC3E}">
        <p14:creationId xmlns:p14="http://schemas.microsoft.com/office/powerpoint/2010/main" val="34091475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a:p>
            <a:r>
              <a:rPr lang="en-US" dirty="0"/>
              <a:t>Older adult might be giving the person their check book or credit</a:t>
            </a:r>
            <a:r>
              <a:rPr lang="en-US" baseline="0" dirty="0"/>
              <a:t> card, but they were told “I will send you to a nursing home/ sell your house / hurt you if you don’t”</a:t>
            </a:r>
            <a:endParaRPr lang="en-US" dirty="0"/>
          </a:p>
        </p:txBody>
      </p:sp>
      <p:sp>
        <p:nvSpPr>
          <p:cNvPr id="4" name="Slide Number Placeholder 3"/>
          <p:cNvSpPr>
            <a:spLocks noGrp="1"/>
          </p:cNvSpPr>
          <p:nvPr>
            <p:ph type="sldNum" sz="quarter" idx="10"/>
          </p:nvPr>
        </p:nvSpPr>
        <p:spPr/>
        <p:txBody>
          <a:bodyPr/>
          <a:lstStyle/>
          <a:p>
            <a:fld id="{3FF81BC6-5BDA-C849-B4A5-DB58983B5FCC}" type="slidenum">
              <a:rPr lang="en-US" smtClean="0"/>
              <a:t>19</a:t>
            </a:fld>
            <a:endParaRPr lang="en-US"/>
          </a:p>
        </p:txBody>
      </p:sp>
    </p:spTree>
    <p:extLst>
      <p:ext uri="{BB962C8B-B14F-4D97-AF65-F5344CB8AC3E}">
        <p14:creationId xmlns:p14="http://schemas.microsoft.com/office/powerpoint/2010/main" val="23738645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a:p>
            <a:r>
              <a:rPr lang="en-US" dirty="0"/>
              <a:t>“Violated” “Made me feel really uncomfortable”</a:t>
            </a:r>
          </a:p>
        </p:txBody>
      </p:sp>
      <p:sp>
        <p:nvSpPr>
          <p:cNvPr id="4" name="Slide Number Placeholder 3"/>
          <p:cNvSpPr>
            <a:spLocks noGrp="1"/>
          </p:cNvSpPr>
          <p:nvPr>
            <p:ph type="sldNum" sz="quarter" idx="10"/>
          </p:nvPr>
        </p:nvSpPr>
        <p:spPr/>
        <p:txBody>
          <a:bodyPr/>
          <a:lstStyle/>
          <a:p>
            <a:fld id="{3FF81BC6-5BDA-C849-B4A5-DB58983B5FCC}" type="slidenum">
              <a:rPr lang="en-US" smtClean="0"/>
              <a:t>20</a:t>
            </a:fld>
            <a:endParaRPr lang="en-US"/>
          </a:p>
        </p:txBody>
      </p:sp>
    </p:spTree>
    <p:extLst>
      <p:ext uri="{BB962C8B-B14F-4D97-AF65-F5344CB8AC3E}">
        <p14:creationId xmlns:p14="http://schemas.microsoft.com/office/powerpoint/2010/main" val="1508118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Team</a:t>
            </a:r>
          </a:p>
        </p:txBody>
      </p:sp>
      <p:sp>
        <p:nvSpPr>
          <p:cNvPr id="4" name="Slide Number Placeholder 3"/>
          <p:cNvSpPr>
            <a:spLocks noGrp="1"/>
          </p:cNvSpPr>
          <p:nvPr>
            <p:ph type="sldNum" sz="quarter" idx="10"/>
          </p:nvPr>
        </p:nvSpPr>
        <p:spPr/>
        <p:txBody>
          <a:bodyPr/>
          <a:lstStyle/>
          <a:p>
            <a:fld id="{3FF81BC6-5BDA-C849-B4A5-DB58983B5FCC}" type="slidenum">
              <a:rPr lang="en-US" smtClean="0"/>
              <a:t>2</a:t>
            </a:fld>
            <a:endParaRPr lang="en-US"/>
          </a:p>
        </p:txBody>
      </p:sp>
    </p:spTree>
    <p:extLst>
      <p:ext uri="{BB962C8B-B14F-4D97-AF65-F5344CB8AC3E}">
        <p14:creationId xmlns:p14="http://schemas.microsoft.com/office/powerpoint/2010/main" val="6526870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a:p>
            <a:r>
              <a:rPr lang="en-US" dirty="0"/>
              <a:t>Case</a:t>
            </a:r>
            <a:r>
              <a:rPr lang="en-US" baseline="0" dirty="0"/>
              <a:t> example: compression stockings needing to be cut off</a:t>
            </a:r>
            <a:endParaRPr lang="en-US" dirty="0"/>
          </a:p>
        </p:txBody>
      </p:sp>
      <p:sp>
        <p:nvSpPr>
          <p:cNvPr id="4" name="Slide Number Placeholder 3"/>
          <p:cNvSpPr>
            <a:spLocks noGrp="1"/>
          </p:cNvSpPr>
          <p:nvPr>
            <p:ph type="sldNum" sz="quarter" idx="10"/>
          </p:nvPr>
        </p:nvSpPr>
        <p:spPr/>
        <p:txBody>
          <a:bodyPr/>
          <a:lstStyle/>
          <a:p>
            <a:fld id="{3FF81BC6-5BDA-C849-B4A5-DB58983B5FCC}" type="slidenum">
              <a:rPr lang="en-US" smtClean="0"/>
              <a:t>21</a:t>
            </a:fld>
            <a:endParaRPr lang="en-US"/>
          </a:p>
        </p:txBody>
      </p:sp>
    </p:spTree>
    <p:extLst>
      <p:ext uri="{BB962C8B-B14F-4D97-AF65-F5344CB8AC3E}">
        <p14:creationId xmlns:p14="http://schemas.microsoft.com/office/powerpoint/2010/main" val="24000871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p:txBody>
      </p:sp>
      <p:sp>
        <p:nvSpPr>
          <p:cNvPr id="4" name="Slide Number Placeholder 3"/>
          <p:cNvSpPr>
            <a:spLocks noGrp="1"/>
          </p:cNvSpPr>
          <p:nvPr>
            <p:ph type="sldNum" sz="quarter" idx="10"/>
          </p:nvPr>
        </p:nvSpPr>
        <p:spPr/>
        <p:txBody>
          <a:bodyPr/>
          <a:lstStyle/>
          <a:p>
            <a:fld id="{3FF81BC6-5BDA-C849-B4A5-DB58983B5FCC}" type="slidenum">
              <a:rPr lang="en-US" smtClean="0"/>
              <a:t>22</a:t>
            </a:fld>
            <a:endParaRPr lang="en-US"/>
          </a:p>
        </p:txBody>
      </p:sp>
    </p:spTree>
    <p:extLst>
      <p:ext uri="{BB962C8B-B14F-4D97-AF65-F5344CB8AC3E}">
        <p14:creationId xmlns:p14="http://schemas.microsoft.com/office/powerpoint/2010/main" val="35587250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p:txBody>
      </p:sp>
      <p:sp>
        <p:nvSpPr>
          <p:cNvPr id="4" name="Slide Number Placeholder 3"/>
          <p:cNvSpPr>
            <a:spLocks noGrp="1"/>
          </p:cNvSpPr>
          <p:nvPr>
            <p:ph type="sldNum" sz="quarter" idx="10"/>
          </p:nvPr>
        </p:nvSpPr>
        <p:spPr/>
        <p:txBody>
          <a:bodyPr/>
          <a:lstStyle/>
          <a:p>
            <a:fld id="{3FF81BC6-5BDA-C849-B4A5-DB58983B5FCC}" type="slidenum">
              <a:rPr lang="en-US" smtClean="0"/>
              <a:t>23</a:t>
            </a:fld>
            <a:endParaRPr lang="en-US"/>
          </a:p>
        </p:txBody>
      </p:sp>
    </p:spTree>
    <p:extLst>
      <p:ext uri="{BB962C8B-B14F-4D97-AF65-F5344CB8AC3E}">
        <p14:creationId xmlns:p14="http://schemas.microsoft.com/office/powerpoint/2010/main" val="3440020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p:txBody>
      </p:sp>
      <p:sp>
        <p:nvSpPr>
          <p:cNvPr id="4" name="Slide Number Placeholder 3"/>
          <p:cNvSpPr>
            <a:spLocks noGrp="1"/>
          </p:cNvSpPr>
          <p:nvPr>
            <p:ph type="sldNum" sz="quarter" idx="10"/>
          </p:nvPr>
        </p:nvSpPr>
        <p:spPr/>
        <p:txBody>
          <a:bodyPr/>
          <a:lstStyle/>
          <a:p>
            <a:fld id="{3FF81BC6-5BDA-C849-B4A5-DB58983B5FCC}" type="slidenum">
              <a:rPr lang="en-US" smtClean="0"/>
              <a:t>24</a:t>
            </a:fld>
            <a:endParaRPr lang="en-US"/>
          </a:p>
        </p:txBody>
      </p:sp>
    </p:spTree>
    <p:extLst>
      <p:ext uri="{BB962C8B-B14F-4D97-AF65-F5344CB8AC3E}">
        <p14:creationId xmlns:p14="http://schemas.microsoft.com/office/powerpoint/2010/main" val="16630960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p:txBody>
      </p:sp>
      <p:sp>
        <p:nvSpPr>
          <p:cNvPr id="4" name="Slide Number Placeholder 3"/>
          <p:cNvSpPr>
            <a:spLocks noGrp="1"/>
          </p:cNvSpPr>
          <p:nvPr>
            <p:ph type="sldNum" sz="quarter" idx="10"/>
          </p:nvPr>
        </p:nvSpPr>
        <p:spPr/>
        <p:txBody>
          <a:bodyPr/>
          <a:lstStyle/>
          <a:p>
            <a:fld id="{3FF81BC6-5BDA-C849-B4A5-DB58983B5FCC}" type="slidenum">
              <a:rPr lang="en-US" smtClean="0"/>
              <a:t>25</a:t>
            </a:fld>
            <a:endParaRPr lang="en-US"/>
          </a:p>
        </p:txBody>
      </p:sp>
    </p:spTree>
    <p:extLst>
      <p:ext uri="{BB962C8B-B14F-4D97-AF65-F5344CB8AC3E}">
        <p14:creationId xmlns:p14="http://schemas.microsoft.com/office/powerpoint/2010/main" val="33035953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p:txBody>
      </p:sp>
      <p:sp>
        <p:nvSpPr>
          <p:cNvPr id="4" name="Slide Number Placeholder 3"/>
          <p:cNvSpPr>
            <a:spLocks noGrp="1"/>
          </p:cNvSpPr>
          <p:nvPr>
            <p:ph type="sldNum" sz="quarter" idx="10"/>
          </p:nvPr>
        </p:nvSpPr>
        <p:spPr/>
        <p:txBody>
          <a:bodyPr/>
          <a:lstStyle/>
          <a:p>
            <a:fld id="{3FF81BC6-5BDA-C849-B4A5-DB58983B5FCC}" type="slidenum">
              <a:rPr lang="en-US" smtClean="0"/>
              <a:t>27</a:t>
            </a:fld>
            <a:endParaRPr lang="en-US"/>
          </a:p>
        </p:txBody>
      </p:sp>
    </p:spTree>
    <p:extLst>
      <p:ext uri="{BB962C8B-B14F-4D97-AF65-F5344CB8AC3E}">
        <p14:creationId xmlns:p14="http://schemas.microsoft.com/office/powerpoint/2010/main" val="41855629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a:p>
            <a:endParaRPr lang="en-US" dirty="0"/>
          </a:p>
        </p:txBody>
      </p:sp>
      <p:sp>
        <p:nvSpPr>
          <p:cNvPr id="4" name="Slide Number Placeholder 3"/>
          <p:cNvSpPr>
            <a:spLocks noGrp="1"/>
          </p:cNvSpPr>
          <p:nvPr>
            <p:ph type="sldNum" sz="quarter" idx="10"/>
          </p:nvPr>
        </p:nvSpPr>
        <p:spPr/>
        <p:txBody>
          <a:bodyPr/>
          <a:lstStyle/>
          <a:p>
            <a:fld id="{3FF81BC6-5BDA-C849-B4A5-DB58983B5FCC}" type="slidenum">
              <a:rPr lang="en-US" smtClean="0"/>
              <a:t>28</a:t>
            </a:fld>
            <a:endParaRPr lang="en-US"/>
          </a:p>
        </p:txBody>
      </p:sp>
    </p:spTree>
    <p:extLst>
      <p:ext uri="{BB962C8B-B14F-4D97-AF65-F5344CB8AC3E}">
        <p14:creationId xmlns:p14="http://schemas.microsoft.com/office/powerpoint/2010/main" val="28312332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KerryAnn</a:t>
            </a:r>
          </a:p>
        </p:txBody>
      </p:sp>
      <p:sp>
        <p:nvSpPr>
          <p:cNvPr id="4" name="Slide Number Placeholder 3"/>
          <p:cNvSpPr>
            <a:spLocks noGrp="1"/>
          </p:cNvSpPr>
          <p:nvPr>
            <p:ph type="sldNum" sz="quarter" idx="10"/>
          </p:nvPr>
        </p:nvSpPr>
        <p:spPr/>
        <p:txBody>
          <a:bodyPr/>
          <a:lstStyle/>
          <a:p>
            <a:fld id="{3FF81BC6-5BDA-C849-B4A5-DB58983B5FCC}" type="slidenum">
              <a:rPr lang="en-US" smtClean="0"/>
              <a:t>31</a:t>
            </a:fld>
            <a:endParaRPr lang="en-US"/>
          </a:p>
        </p:txBody>
      </p:sp>
    </p:spTree>
    <p:extLst>
      <p:ext uri="{BB962C8B-B14F-4D97-AF65-F5344CB8AC3E}">
        <p14:creationId xmlns:p14="http://schemas.microsoft.com/office/powerpoint/2010/main" val="19293116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KerryAnn</a:t>
            </a:r>
          </a:p>
        </p:txBody>
      </p:sp>
      <p:sp>
        <p:nvSpPr>
          <p:cNvPr id="4" name="Slide Number Placeholder 3"/>
          <p:cNvSpPr>
            <a:spLocks noGrp="1"/>
          </p:cNvSpPr>
          <p:nvPr>
            <p:ph type="sldNum" sz="quarter" idx="10"/>
          </p:nvPr>
        </p:nvSpPr>
        <p:spPr/>
        <p:txBody>
          <a:bodyPr/>
          <a:lstStyle/>
          <a:p>
            <a:fld id="{3FF81BC6-5BDA-C849-B4A5-DB58983B5FCC}" type="slidenum">
              <a:rPr lang="en-US" smtClean="0"/>
              <a:t>32</a:t>
            </a:fld>
            <a:endParaRPr lang="en-US"/>
          </a:p>
        </p:txBody>
      </p:sp>
    </p:spTree>
    <p:extLst>
      <p:ext uri="{BB962C8B-B14F-4D97-AF65-F5344CB8AC3E}">
        <p14:creationId xmlns:p14="http://schemas.microsoft.com/office/powerpoint/2010/main" val="12838017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KerryAnn</a:t>
            </a:r>
          </a:p>
        </p:txBody>
      </p:sp>
      <p:sp>
        <p:nvSpPr>
          <p:cNvPr id="4" name="Slide Number Placeholder 3"/>
          <p:cNvSpPr>
            <a:spLocks noGrp="1"/>
          </p:cNvSpPr>
          <p:nvPr>
            <p:ph type="sldNum" sz="quarter" idx="10"/>
          </p:nvPr>
        </p:nvSpPr>
        <p:spPr/>
        <p:txBody>
          <a:bodyPr/>
          <a:lstStyle/>
          <a:p>
            <a:fld id="{3FF81BC6-5BDA-C849-B4A5-DB58983B5FCC}" type="slidenum">
              <a:rPr lang="en-US" smtClean="0"/>
              <a:t>33</a:t>
            </a:fld>
            <a:endParaRPr lang="en-US"/>
          </a:p>
        </p:txBody>
      </p:sp>
    </p:spTree>
    <p:extLst>
      <p:ext uri="{BB962C8B-B14F-4D97-AF65-F5344CB8AC3E}">
        <p14:creationId xmlns:p14="http://schemas.microsoft.com/office/powerpoint/2010/main" val="5664348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p:txBody>
      </p:sp>
      <p:sp>
        <p:nvSpPr>
          <p:cNvPr id="4" name="Slide Number Placeholder 3"/>
          <p:cNvSpPr>
            <a:spLocks noGrp="1"/>
          </p:cNvSpPr>
          <p:nvPr>
            <p:ph type="sldNum" sz="quarter" idx="10"/>
          </p:nvPr>
        </p:nvSpPr>
        <p:spPr/>
        <p:txBody>
          <a:bodyPr/>
          <a:lstStyle/>
          <a:p>
            <a:fld id="{3FF81BC6-5BDA-C849-B4A5-DB58983B5FCC}" type="slidenum">
              <a:rPr lang="en-US" smtClean="0"/>
              <a:t>3</a:t>
            </a:fld>
            <a:endParaRPr lang="en-US"/>
          </a:p>
        </p:txBody>
      </p:sp>
    </p:spTree>
    <p:extLst>
      <p:ext uri="{BB962C8B-B14F-4D97-AF65-F5344CB8AC3E}">
        <p14:creationId xmlns:p14="http://schemas.microsoft.com/office/powerpoint/2010/main" val="23442149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Tovah</a:t>
            </a:r>
          </a:p>
        </p:txBody>
      </p:sp>
      <p:sp>
        <p:nvSpPr>
          <p:cNvPr id="4" name="Slide Number Placeholder 3"/>
          <p:cNvSpPr>
            <a:spLocks noGrp="1"/>
          </p:cNvSpPr>
          <p:nvPr>
            <p:ph type="sldNum" sz="quarter" idx="10"/>
          </p:nvPr>
        </p:nvSpPr>
        <p:spPr/>
        <p:txBody>
          <a:bodyPr/>
          <a:lstStyle/>
          <a:p>
            <a:fld id="{3FF81BC6-5BDA-C849-B4A5-DB58983B5FCC}" type="slidenum">
              <a:rPr lang="en-US" smtClean="0"/>
              <a:t>34</a:t>
            </a:fld>
            <a:endParaRPr lang="en-US"/>
          </a:p>
        </p:txBody>
      </p:sp>
    </p:spTree>
    <p:extLst>
      <p:ext uri="{BB962C8B-B14F-4D97-AF65-F5344CB8AC3E}">
        <p14:creationId xmlns:p14="http://schemas.microsoft.com/office/powerpoint/2010/main" val="36023887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Tovah</a:t>
            </a:r>
          </a:p>
        </p:txBody>
      </p:sp>
      <p:sp>
        <p:nvSpPr>
          <p:cNvPr id="4" name="Slide Number Placeholder 3"/>
          <p:cNvSpPr>
            <a:spLocks noGrp="1"/>
          </p:cNvSpPr>
          <p:nvPr>
            <p:ph type="sldNum" sz="quarter" idx="10"/>
          </p:nvPr>
        </p:nvSpPr>
        <p:spPr/>
        <p:txBody>
          <a:bodyPr/>
          <a:lstStyle/>
          <a:p>
            <a:fld id="{3FF81BC6-5BDA-C849-B4A5-DB58983B5FCC}" type="slidenum">
              <a:rPr lang="en-US" smtClean="0"/>
              <a:t>35</a:t>
            </a:fld>
            <a:endParaRPr lang="en-US"/>
          </a:p>
        </p:txBody>
      </p:sp>
    </p:spTree>
    <p:extLst>
      <p:ext uri="{BB962C8B-B14F-4D97-AF65-F5344CB8AC3E}">
        <p14:creationId xmlns:p14="http://schemas.microsoft.com/office/powerpoint/2010/main" val="17797731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Tovah</a:t>
            </a:r>
          </a:p>
        </p:txBody>
      </p:sp>
      <p:sp>
        <p:nvSpPr>
          <p:cNvPr id="4" name="Slide Number Placeholder 3"/>
          <p:cNvSpPr>
            <a:spLocks noGrp="1"/>
          </p:cNvSpPr>
          <p:nvPr>
            <p:ph type="sldNum" sz="quarter" idx="10"/>
          </p:nvPr>
        </p:nvSpPr>
        <p:spPr/>
        <p:txBody>
          <a:bodyPr/>
          <a:lstStyle/>
          <a:p>
            <a:fld id="{3FF81BC6-5BDA-C849-B4A5-DB58983B5FCC}" type="slidenum">
              <a:rPr lang="en-US" smtClean="0"/>
              <a:t>36</a:t>
            </a:fld>
            <a:endParaRPr lang="en-US"/>
          </a:p>
        </p:txBody>
      </p:sp>
    </p:spTree>
    <p:extLst>
      <p:ext uri="{BB962C8B-B14F-4D97-AF65-F5344CB8AC3E}">
        <p14:creationId xmlns:p14="http://schemas.microsoft.com/office/powerpoint/2010/main" val="24945903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Tovah</a:t>
            </a:r>
          </a:p>
        </p:txBody>
      </p:sp>
      <p:sp>
        <p:nvSpPr>
          <p:cNvPr id="4" name="Slide Number Placeholder 3"/>
          <p:cNvSpPr>
            <a:spLocks noGrp="1"/>
          </p:cNvSpPr>
          <p:nvPr>
            <p:ph type="sldNum" sz="quarter" idx="10"/>
          </p:nvPr>
        </p:nvSpPr>
        <p:spPr/>
        <p:txBody>
          <a:bodyPr/>
          <a:lstStyle/>
          <a:p>
            <a:fld id="{3FF81BC6-5BDA-C849-B4A5-DB58983B5FCC}" type="slidenum">
              <a:rPr lang="en-US" smtClean="0"/>
              <a:t>37</a:t>
            </a:fld>
            <a:endParaRPr lang="en-US"/>
          </a:p>
        </p:txBody>
      </p:sp>
    </p:spTree>
    <p:extLst>
      <p:ext uri="{BB962C8B-B14F-4D97-AF65-F5344CB8AC3E}">
        <p14:creationId xmlns:p14="http://schemas.microsoft.com/office/powerpoint/2010/main" val="6375746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KerryAnn</a:t>
            </a:r>
          </a:p>
        </p:txBody>
      </p:sp>
      <p:sp>
        <p:nvSpPr>
          <p:cNvPr id="4" name="Slide Number Placeholder 3"/>
          <p:cNvSpPr>
            <a:spLocks noGrp="1"/>
          </p:cNvSpPr>
          <p:nvPr>
            <p:ph type="sldNum" sz="quarter" idx="10"/>
          </p:nvPr>
        </p:nvSpPr>
        <p:spPr/>
        <p:txBody>
          <a:bodyPr/>
          <a:lstStyle/>
          <a:p>
            <a:fld id="{3FF81BC6-5BDA-C849-B4A5-DB58983B5FCC}" type="slidenum">
              <a:rPr lang="en-US" smtClean="0"/>
              <a:t>38</a:t>
            </a:fld>
            <a:endParaRPr lang="en-US"/>
          </a:p>
        </p:txBody>
      </p:sp>
    </p:spTree>
    <p:extLst>
      <p:ext uri="{BB962C8B-B14F-4D97-AF65-F5344CB8AC3E}">
        <p14:creationId xmlns:p14="http://schemas.microsoft.com/office/powerpoint/2010/main" val="20897271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KerryAnn</a:t>
            </a:r>
          </a:p>
        </p:txBody>
      </p:sp>
      <p:sp>
        <p:nvSpPr>
          <p:cNvPr id="4" name="Slide Number Placeholder 3"/>
          <p:cNvSpPr>
            <a:spLocks noGrp="1"/>
          </p:cNvSpPr>
          <p:nvPr>
            <p:ph type="sldNum" sz="quarter" idx="10"/>
          </p:nvPr>
        </p:nvSpPr>
        <p:spPr/>
        <p:txBody>
          <a:bodyPr/>
          <a:lstStyle/>
          <a:p>
            <a:fld id="{3FF81BC6-5BDA-C849-B4A5-DB58983B5FCC}" type="slidenum">
              <a:rPr lang="en-US" smtClean="0"/>
              <a:t>39</a:t>
            </a:fld>
            <a:endParaRPr lang="en-US"/>
          </a:p>
        </p:txBody>
      </p:sp>
    </p:spTree>
    <p:extLst>
      <p:ext uri="{BB962C8B-B14F-4D97-AF65-F5344CB8AC3E}">
        <p14:creationId xmlns:p14="http://schemas.microsoft.com/office/powerpoint/2010/main" val="42240371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KerryAnn</a:t>
            </a:r>
          </a:p>
        </p:txBody>
      </p:sp>
      <p:sp>
        <p:nvSpPr>
          <p:cNvPr id="4" name="Slide Number Placeholder 3"/>
          <p:cNvSpPr>
            <a:spLocks noGrp="1"/>
          </p:cNvSpPr>
          <p:nvPr>
            <p:ph type="sldNum" sz="quarter" idx="10"/>
          </p:nvPr>
        </p:nvSpPr>
        <p:spPr/>
        <p:txBody>
          <a:bodyPr/>
          <a:lstStyle/>
          <a:p>
            <a:fld id="{3FF81BC6-5BDA-C849-B4A5-DB58983B5FCC}" type="slidenum">
              <a:rPr lang="en-US" smtClean="0"/>
              <a:t>40</a:t>
            </a:fld>
            <a:endParaRPr lang="en-US"/>
          </a:p>
        </p:txBody>
      </p:sp>
    </p:spTree>
    <p:extLst>
      <p:ext uri="{BB962C8B-B14F-4D97-AF65-F5344CB8AC3E}">
        <p14:creationId xmlns:p14="http://schemas.microsoft.com/office/powerpoint/2010/main" val="1165950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KerryAnn</a:t>
            </a:r>
          </a:p>
        </p:txBody>
      </p:sp>
      <p:sp>
        <p:nvSpPr>
          <p:cNvPr id="4" name="Slide Number Placeholder 3"/>
          <p:cNvSpPr>
            <a:spLocks noGrp="1"/>
          </p:cNvSpPr>
          <p:nvPr>
            <p:ph type="sldNum" sz="quarter" idx="10"/>
          </p:nvPr>
        </p:nvSpPr>
        <p:spPr/>
        <p:txBody>
          <a:bodyPr/>
          <a:lstStyle/>
          <a:p>
            <a:fld id="{3FF81BC6-5BDA-C849-B4A5-DB58983B5FCC}" type="slidenum">
              <a:rPr lang="en-US" smtClean="0"/>
              <a:t>41</a:t>
            </a:fld>
            <a:endParaRPr lang="en-US"/>
          </a:p>
        </p:txBody>
      </p:sp>
    </p:spTree>
    <p:extLst>
      <p:ext uri="{BB962C8B-B14F-4D97-AF65-F5344CB8AC3E}">
        <p14:creationId xmlns:p14="http://schemas.microsoft.com/office/powerpoint/2010/main" val="6816964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KerryAnn</a:t>
            </a:r>
          </a:p>
        </p:txBody>
      </p:sp>
      <p:sp>
        <p:nvSpPr>
          <p:cNvPr id="4" name="Slide Number Placeholder 3"/>
          <p:cNvSpPr>
            <a:spLocks noGrp="1"/>
          </p:cNvSpPr>
          <p:nvPr>
            <p:ph type="sldNum" sz="quarter" idx="10"/>
          </p:nvPr>
        </p:nvSpPr>
        <p:spPr/>
        <p:txBody>
          <a:bodyPr/>
          <a:lstStyle/>
          <a:p>
            <a:fld id="{3FF81BC6-5BDA-C849-B4A5-DB58983B5FCC}" type="slidenum">
              <a:rPr lang="en-US" smtClean="0"/>
              <a:t>42</a:t>
            </a:fld>
            <a:endParaRPr lang="en-US"/>
          </a:p>
        </p:txBody>
      </p:sp>
    </p:spTree>
    <p:extLst>
      <p:ext uri="{BB962C8B-B14F-4D97-AF65-F5344CB8AC3E}">
        <p14:creationId xmlns:p14="http://schemas.microsoft.com/office/powerpoint/2010/main" val="10571037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KerryAnn</a:t>
            </a:r>
          </a:p>
        </p:txBody>
      </p:sp>
      <p:sp>
        <p:nvSpPr>
          <p:cNvPr id="4" name="Slide Number Placeholder 3"/>
          <p:cNvSpPr>
            <a:spLocks noGrp="1"/>
          </p:cNvSpPr>
          <p:nvPr>
            <p:ph type="sldNum" sz="quarter" idx="10"/>
          </p:nvPr>
        </p:nvSpPr>
        <p:spPr/>
        <p:txBody>
          <a:bodyPr/>
          <a:lstStyle/>
          <a:p>
            <a:fld id="{3FF81BC6-5BDA-C849-B4A5-DB58983B5FCC}" type="slidenum">
              <a:rPr lang="en-US" smtClean="0"/>
              <a:t>43</a:t>
            </a:fld>
            <a:endParaRPr lang="en-US"/>
          </a:p>
        </p:txBody>
      </p:sp>
    </p:spTree>
    <p:extLst>
      <p:ext uri="{BB962C8B-B14F-4D97-AF65-F5344CB8AC3E}">
        <p14:creationId xmlns:p14="http://schemas.microsoft.com/office/powerpoint/2010/main" val="611672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p:txBody>
      </p:sp>
      <p:sp>
        <p:nvSpPr>
          <p:cNvPr id="4" name="Slide Number Placeholder 3"/>
          <p:cNvSpPr>
            <a:spLocks noGrp="1"/>
          </p:cNvSpPr>
          <p:nvPr>
            <p:ph type="sldNum" sz="quarter" idx="10"/>
          </p:nvPr>
        </p:nvSpPr>
        <p:spPr/>
        <p:txBody>
          <a:bodyPr/>
          <a:lstStyle/>
          <a:p>
            <a:fld id="{3FF81BC6-5BDA-C849-B4A5-DB58983B5FCC}" type="slidenum">
              <a:rPr lang="en-US" smtClean="0"/>
              <a:t>4</a:t>
            </a:fld>
            <a:endParaRPr lang="en-US"/>
          </a:p>
        </p:txBody>
      </p:sp>
    </p:spTree>
    <p:extLst>
      <p:ext uri="{BB962C8B-B14F-4D97-AF65-F5344CB8AC3E}">
        <p14:creationId xmlns:p14="http://schemas.microsoft.com/office/powerpoint/2010/main" val="26229106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KerryAnn</a:t>
            </a:r>
          </a:p>
        </p:txBody>
      </p:sp>
      <p:sp>
        <p:nvSpPr>
          <p:cNvPr id="4" name="Slide Number Placeholder 3"/>
          <p:cNvSpPr>
            <a:spLocks noGrp="1"/>
          </p:cNvSpPr>
          <p:nvPr>
            <p:ph type="sldNum" sz="quarter" idx="10"/>
          </p:nvPr>
        </p:nvSpPr>
        <p:spPr/>
        <p:txBody>
          <a:bodyPr/>
          <a:lstStyle/>
          <a:p>
            <a:fld id="{3FF81BC6-5BDA-C849-B4A5-DB58983B5FCC}" type="slidenum">
              <a:rPr lang="en-US" smtClean="0"/>
              <a:t>44</a:t>
            </a:fld>
            <a:endParaRPr lang="en-US"/>
          </a:p>
        </p:txBody>
      </p:sp>
    </p:spTree>
    <p:extLst>
      <p:ext uri="{BB962C8B-B14F-4D97-AF65-F5344CB8AC3E}">
        <p14:creationId xmlns:p14="http://schemas.microsoft.com/office/powerpoint/2010/main" val="32762498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KerryAnn</a:t>
            </a:r>
          </a:p>
        </p:txBody>
      </p:sp>
      <p:sp>
        <p:nvSpPr>
          <p:cNvPr id="4" name="Slide Number Placeholder 3"/>
          <p:cNvSpPr>
            <a:spLocks noGrp="1"/>
          </p:cNvSpPr>
          <p:nvPr>
            <p:ph type="sldNum" sz="quarter" idx="10"/>
          </p:nvPr>
        </p:nvSpPr>
        <p:spPr/>
        <p:txBody>
          <a:bodyPr/>
          <a:lstStyle/>
          <a:p>
            <a:fld id="{3FF81BC6-5BDA-C849-B4A5-DB58983B5FCC}" type="slidenum">
              <a:rPr lang="en-US" smtClean="0"/>
              <a:t>45</a:t>
            </a:fld>
            <a:endParaRPr lang="en-US"/>
          </a:p>
        </p:txBody>
      </p:sp>
    </p:spTree>
    <p:extLst>
      <p:ext uri="{BB962C8B-B14F-4D97-AF65-F5344CB8AC3E}">
        <p14:creationId xmlns:p14="http://schemas.microsoft.com/office/powerpoint/2010/main" val="7406299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KerrryAnn</a:t>
            </a:r>
            <a:endParaRPr lang="en-US" dirty="0"/>
          </a:p>
        </p:txBody>
      </p:sp>
      <p:sp>
        <p:nvSpPr>
          <p:cNvPr id="4" name="Slide Number Placeholder 3"/>
          <p:cNvSpPr>
            <a:spLocks noGrp="1"/>
          </p:cNvSpPr>
          <p:nvPr>
            <p:ph type="sldNum" sz="quarter" idx="10"/>
          </p:nvPr>
        </p:nvSpPr>
        <p:spPr/>
        <p:txBody>
          <a:bodyPr/>
          <a:lstStyle/>
          <a:p>
            <a:fld id="{3FF81BC6-5BDA-C849-B4A5-DB58983B5FCC}" type="slidenum">
              <a:rPr lang="en-US" smtClean="0"/>
              <a:t>46</a:t>
            </a:fld>
            <a:endParaRPr lang="en-US"/>
          </a:p>
        </p:txBody>
      </p:sp>
    </p:spTree>
    <p:extLst>
      <p:ext uri="{BB962C8B-B14F-4D97-AF65-F5344CB8AC3E}">
        <p14:creationId xmlns:p14="http://schemas.microsoft.com/office/powerpoint/2010/main" val="987129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a:p>
            <a:r>
              <a:rPr lang="en-US" dirty="0"/>
              <a:t>How</a:t>
            </a:r>
            <a:r>
              <a:rPr lang="en-US" baseline="0" dirty="0"/>
              <a:t> the brain reacts to trauma</a:t>
            </a:r>
            <a:endParaRPr lang="en-US" dirty="0"/>
          </a:p>
        </p:txBody>
      </p:sp>
      <p:sp>
        <p:nvSpPr>
          <p:cNvPr id="4" name="Slide Number Placeholder 3"/>
          <p:cNvSpPr>
            <a:spLocks noGrp="1"/>
          </p:cNvSpPr>
          <p:nvPr>
            <p:ph type="sldNum" sz="quarter" idx="10"/>
          </p:nvPr>
        </p:nvSpPr>
        <p:spPr/>
        <p:txBody>
          <a:bodyPr/>
          <a:lstStyle/>
          <a:p>
            <a:fld id="{3FF81BC6-5BDA-C849-B4A5-DB58983B5FCC}" type="slidenum">
              <a:rPr lang="en-US" smtClean="0"/>
              <a:t>6</a:t>
            </a:fld>
            <a:endParaRPr lang="en-US"/>
          </a:p>
        </p:txBody>
      </p:sp>
    </p:spTree>
    <p:extLst>
      <p:ext uri="{BB962C8B-B14F-4D97-AF65-F5344CB8AC3E}">
        <p14:creationId xmlns:p14="http://schemas.microsoft.com/office/powerpoint/2010/main" val="2091665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p:txBody>
      </p:sp>
      <p:sp>
        <p:nvSpPr>
          <p:cNvPr id="4" name="Slide Number Placeholder 3"/>
          <p:cNvSpPr>
            <a:spLocks noGrp="1"/>
          </p:cNvSpPr>
          <p:nvPr>
            <p:ph type="sldNum" sz="quarter" idx="10"/>
          </p:nvPr>
        </p:nvSpPr>
        <p:spPr/>
        <p:txBody>
          <a:bodyPr/>
          <a:lstStyle/>
          <a:p>
            <a:fld id="{3FF81BC6-5BDA-C849-B4A5-DB58983B5FCC}" type="slidenum">
              <a:rPr lang="en-US" smtClean="0"/>
              <a:t>7</a:t>
            </a:fld>
            <a:endParaRPr lang="en-US"/>
          </a:p>
        </p:txBody>
      </p:sp>
    </p:spTree>
    <p:extLst>
      <p:ext uri="{BB962C8B-B14F-4D97-AF65-F5344CB8AC3E}">
        <p14:creationId xmlns:p14="http://schemas.microsoft.com/office/powerpoint/2010/main" val="1235940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p:txBody>
      </p:sp>
      <p:sp>
        <p:nvSpPr>
          <p:cNvPr id="4" name="Slide Number Placeholder 3"/>
          <p:cNvSpPr>
            <a:spLocks noGrp="1"/>
          </p:cNvSpPr>
          <p:nvPr>
            <p:ph type="sldNum" sz="quarter" idx="10"/>
          </p:nvPr>
        </p:nvSpPr>
        <p:spPr/>
        <p:txBody>
          <a:bodyPr/>
          <a:lstStyle/>
          <a:p>
            <a:fld id="{3FF81BC6-5BDA-C849-B4A5-DB58983B5FCC}" type="slidenum">
              <a:rPr lang="en-US" smtClean="0"/>
              <a:t>8</a:t>
            </a:fld>
            <a:endParaRPr lang="en-US"/>
          </a:p>
        </p:txBody>
      </p:sp>
    </p:spTree>
    <p:extLst>
      <p:ext uri="{BB962C8B-B14F-4D97-AF65-F5344CB8AC3E}">
        <p14:creationId xmlns:p14="http://schemas.microsoft.com/office/powerpoint/2010/main" val="2488006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Sydney</a:t>
            </a:r>
          </a:p>
        </p:txBody>
      </p:sp>
      <p:sp>
        <p:nvSpPr>
          <p:cNvPr id="4" name="Slide Number Placeholder 3"/>
          <p:cNvSpPr>
            <a:spLocks noGrp="1"/>
          </p:cNvSpPr>
          <p:nvPr>
            <p:ph type="sldNum" sz="quarter" idx="10"/>
          </p:nvPr>
        </p:nvSpPr>
        <p:spPr/>
        <p:txBody>
          <a:bodyPr/>
          <a:lstStyle/>
          <a:p>
            <a:fld id="{3FF81BC6-5BDA-C849-B4A5-DB58983B5FCC}" type="slidenum">
              <a:rPr lang="en-US" smtClean="0"/>
              <a:t>9</a:t>
            </a:fld>
            <a:endParaRPr lang="en-US"/>
          </a:p>
        </p:txBody>
      </p:sp>
    </p:spTree>
    <p:extLst>
      <p:ext uri="{BB962C8B-B14F-4D97-AF65-F5344CB8AC3E}">
        <p14:creationId xmlns:p14="http://schemas.microsoft.com/office/powerpoint/2010/main" val="315407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Tovah</a:t>
            </a:r>
          </a:p>
        </p:txBody>
      </p:sp>
      <p:sp>
        <p:nvSpPr>
          <p:cNvPr id="4" name="Slide Number Placeholder 3"/>
          <p:cNvSpPr>
            <a:spLocks noGrp="1"/>
          </p:cNvSpPr>
          <p:nvPr>
            <p:ph type="sldNum" sz="quarter" idx="10"/>
          </p:nvPr>
        </p:nvSpPr>
        <p:spPr/>
        <p:txBody>
          <a:bodyPr/>
          <a:lstStyle/>
          <a:p>
            <a:fld id="{3FF81BC6-5BDA-C849-B4A5-DB58983B5FCC}" type="slidenum">
              <a:rPr lang="en-US" smtClean="0"/>
              <a:t>10</a:t>
            </a:fld>
            <a:endParaRPr lang="en-US"/>
          </a:p>
        </p:txBody>
      </p:sp>
    </p:spTree>
    <p:extLst>
      <p:ext uri="{BB962C8B-B14F-4D97-AF65-F5344CB8AC3E}">
        <p14:creationId xmlns:p14="http://schemas.microsoft.com/office/powerpoint/2010/main" val="7309228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No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630238" y="2116475"/>
            <a:ext cx="5037762" cy="1259923"/>
          </a:xfrm>
        </p:spPr>
        <p:txBody>
          <a:bodyPr anchor="b">
            <a:normAutofit/>
          </a:bodyPr>
          <a:lstStyle>
            <a:lvl1pPr algn="l">
              <a:defRPr sz="3900" b="0">
                <a:solidFill>
                  <a:srgbClr val="B9975B"/>
                </a:solidFill>
                <a:latin typeface="Georgia" charset="0"/>
                <a:ea typeface="Georgia" charset="0"/>
                <a:cs typeface="Georgia" charset="0"/>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5630238" y="3468474"/>
            <a:ext cx="5037762" cy="291868"/>
          </a:xfrm>
        </p:spPr>
        <p:txBody>
          <a:bodyPr>
            <a:normAutofit/>
          </a:bodyPr>
          <a:lstStyle>
            <a:lvl1pPr marL="0" indent="0" algn="l">
              <a:buNone/>
              <a:defRPr sz="1200" b="1" spc="100" baseline="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8" name="Text Placeholder 7"/>
          <p:cNvSpPr>
            <a:spLocks noGrp="1"/>
          </p:cNvSpPr>
          <p:nvPr>
            <p:ph type="body" sz="quarter" idx="10" hasCustomPrompt="1"/>
          </p:nvPr>
        </p:nvSpPr>
        <p:spPr>
          <a:xfrm>
            <a:off x="5630863" y="4181867"/>
            <a:ext cx="5037137" cy="359183"/>
          </a:xfrm>
        </p:spPr>
        <p:txBody>
          <a:bodyPr>
            <a:normAutofit/>
          </a:bodyPr>
          <a:lstStyle>
            <a:lvl1pPr>
              <a:lnSpc>
                <a:spcPct val="100000"/>
              </a:lnSpc>
              <a:spcBef>
                <a:spcPts val="0"/>
              </a:spcBef>
              <a:defRPr sz="1600">
                <a:solidFill>
                  <a:schemeClr val="accent1"/>
                </a:solidFill>
              </a:defRPr>
            </a:lvl1pPr>
          </a:lstStyle>
          <a:p>
            <a:pPr lvl="0"/>
            <a:r>
              <a:rPr lang="en-US" dirty="0"/>
              <a:t>Presented by: Charles E. Smith</a:t>
            </a:r>
          </a:p>
        </p:txBody>
      </p:sp>
      <p:cxnSp>
        <p:nvCxnSpPr>
          <p:cNvPr id="10" name="Straight Connector 9"/>
          <p:cNvCxnSpPr/>
          <p:nvPr userDrawn="1"/>
        </p:nvCxnSpPr>
        <p:spPr>
          <a:xfrm>
            <a:off x="5630238" y="3965825"/>
            <a:ext cx="5037762" cy="0"/>
          </a:xfrm>
          <a:prstGeom prst="line">
            <a:avLst/>
          </a:prstGeom>
          <a:ln>
            <a:solidFill>
              <a:srgbClr val="B9975B"/>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90090" y="2203554"/>
            <a:ext cx="4224390" cy="2337496"/>
          </a:xfrm>
          <a:prstGeom prst="rect">
            <a:avLst/>
          </a:prstGeom>
        </p:spPr>
      </p:pic>
      <p:sp>
        <p:nvSpPr>
          <p:cNvPr id="13" name="Text Placeholder 7"/>
          <p:cNvSpPr>
            <a:spLocks noGrp="1"/>
          </p:cNvSpPr>
          <p:nvPr>
            <p:ph type="body" sz="quarter" idx="11" hasCustomPrompt="1"/>
          </p:nvPr>
        </p:nvSpPr>
        <p:spPr>
          <a:xfrm>
            <a:off x="5630863" y="4499826"/>
            <a:ext cx="5037137" cy="359183"/>
          </a:xfrm>
        </p:spPr>
        <p:txBody>
          <a:bodyPr>
            <a:normAutofit/>
          </a:bodyPr>
          <a:lstStyle>
            <a:lvl1pPr>
              <a:lnSpc>
                <a:spcPct val="100000"/>
              </a:lnSpc>
              <a:spcBef>
                <a:spcPts val="0"/>
              </a:spcBef>
              <a:defRPr sz="1600">
                <a:solidFill>
                  <a:schemeClr val="accent1"/>
                </a:solidFill>
              </a:defRPr>
            </a:lvl1pPr>
          </a:lstStyle>
          <a:p>
            <a:pPr lvl="0"/>
            <a:r>
              <a:rPr lang="en-US" dirty="0"/>
              <a:t>Date: November 28, 2018</a:t>
            </a:r>
          </a:p>
        </p:txBody>
      </p:sp>
    </p:spTree>
    <p:extLst>
      <p:ext uri="{BB962C8B-B14F-4D97-AF65-F5344CB8AC3E}">
        <p14:creationId xmlns:p14="http://schemas.microsoft.com/office/powerpoint/2010/main" val="976229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6000108" y="3702889"/>
            <a:ext cx="4667892" cy="291869"/>
          </a:xfrm>
        </p:spPr>
        <p:txBody>
          <a:bodyPr>
            <a:normAutofit/>
          </a:bodyPr>
          <a:lstStyle>
            <a:lvl1pPr marL="0" indent="0" algn="l">
              <a:buNone/>
              <a:defRPr sz="1200" b="1" spc="100" baseline="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NAME AND EMAIL ADDRESS</a:t>
            </a:r>
          </a:p>
        </p:txBody>
      </p:sp>
      <p:cxnSp>
        <p:nvCxnSpPr>
          <p:cNvPr id="10" name="Straight Connector 9"/>
          <p:cNvCxnSpPr/>
          <p:nvPr userDrawn="1"/>
        </p:nvCxnSpPr>
        <p:spPr>
          <a:xfrm>
            <a:off x="5630238" y="2558265"/>
            <a:ext cx="0" cy="1699428"/>
          </a:xfrm>
          <a:prstGeom prst="line">
            <a:avLst/>
          </a:prstGeom>
          <a:ln>
            <a:solidFill>
              <a:srgbClr val="B9975B"/>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888892" y="2388361"/>
            <a:ext cx="3556412" cy="1967881"/>
          </a:xfrm>
          <a:prstGeom prst="rect">
            <a:avLst/>
          </a:prstGeom>
        </p:spPr>
      </p:pic>
      <p:sp>
        <p:nvSpPr>
          <p:cNvPr id="6" name="Title 1"/>
          <p:cNvSpPr>
            <a:spLocks noGrp="1"/>
          </p:cNvSpPr>
          <p:nvPr>
            <p:ph type="ctrTitle" hasCustomPrompt="1"/>
          </p:nvPr>
        </p:nvSpPr>
        <p:spPr>
          <a:xfrm>
            <a:off x="6000108" y="2891229"/>
            <a:ext cx="4667892" cy="684666"/>
          </a:xfrm>
        </p:spPr>
        <p:txBody>
          <a:bodyPr anchor="b">
            <a:normAutofit/>
          </a:bodyPr>
          <a:lstStyle>
            <a:lvl1pPr algn="l">
              <a:defRPr sz="3900" b="0">
                <a:solidFill>
                  <a:srgbClr val="B9975B"/>
                </a:solidFill>
                <a:latin typeface="Georgia" charset="0"/>
                <a:ea typeface="Georgia" charset="0"/>
                <a:cs typeface="Georgia" charset="0"/>
              </a:defRPr>
            </a:lvl1pPr>
          </a:lstStyle>
          <a:p>
            <a:r>
              <a:rPr lang="en-US" dirty="0"/>
              <a:t>Thank You</a:t>
            </a:r>
          </a:p>
        </p:txBody>
      </p:sp>
    </p:spTree>
    <p:extLst>
      <p:ext uri="{BB962C8B-B14F-4D97-AF65-F5344CB8AC3E}">
        <p14:creationId xmlns:p14="http://schemas.microsoft.com/office/powerpoint/2010/main" val="630223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2" name="Title 1"/>
          <p:cNvSpPr>
            <a:spLocks noGrp="1"/>
          </p:cNvSpPr>
          <p:nvPr>
            <p:ph type="title"/>
          </p:nvPr>
        </p:nvSpPr>
        <p:spPr>
          <a:xfrm>
            <a:off x="1313203" y="2765883"/>
            <a:ext cx="4694490" cy="1325563"/>
          </a:xfrm>
        </p:spPr>
        <p:txBody>
          <a:bodyPr>
            <a:normAutofit/>
          </a:bodyPr>
          <a:lstStyle>
            <a:lvl1pPr algn="ctr">
              <a:defRPr sz="3900" b="0">
                <a:solidFill>
                  <a:schemeClr val="bg2"/>
                </a:solidFill>
                <a:latin typeface="+mn-lt"/>
              </a:defRPr>
            </a:lvl1pPr>
          </a:lstStyle>
          <a:p>
            <a:r>
              <a:rPr lang="en-US"/>
              <a:t>Click to edit Master title style</a:t>
            </a:r>
            <a:endParaRPr lang="en-US" dirty="0"/>
          </a:p>
        </p:txBody>
      </p:sp>
      <p:sp>
        <p:nvSpPr>
          <p:cNvPr id="5" name="Subtitle 2"/>
          <p:cNvSpPr>
            <a:spLocks noGrp="1"/>
          </p:cNvSpPr>
          <p:nvPr>
            <p:ph type="subTitle" idx="1" hasCustomPrompt="1"/>
          </p:nvPr>
        </p:nvSpPr>
        <p:spPr>
          <a:xfrm>
            <a:off x="1141567" y="4091446"/>
            <a:ext cx="5037762" cy="291868"/>
          </a:xfrm>
        </p:spPr>
        <p:txBody>
          <a:bodyPr>
            <a:normAutofit/>
          </a:bodyPr>
          <a:lstStyle>
            <a:lvl1pPr marL="0" indent="0" algn="ctr">
              <a:buNone/>
              <a:defRPr sz="1200" b="1" spc="100" baseline="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Text Placeholder 7"/>
          <p:cNvSpPr>
            <a:spLocks noGrp="1"/>
          </p:cNvSpPr>
          <p:nvPr>
            <p:ph type="body" sz="quarter" idx="11" hasCustomPrompt="1"/>
          </p:nvPr>
        </p:nvSpPr>
        <p:spPr>
          <a:xfrm>
            <a:off x="1142192" y="4690963"/>
            <a:ext cx="5037137" cy="359183"/>
          </a:xfrm>
        </p:spPr>
        <p:txBody>
          <a:bodyPr>
            <a:normAutofit/>
          </a:bodyPr>
          <a:lstStyle>
            <a:lvl1pPr algn="ctr">
              <a:lnSpc>
                <a:spcPct val="100000"/>
              </a:lnSpc>
              <a:spcBef>
                <a:spcPts val="0"/>
              </a:spcBef>
              <a:defRPr sz="1600">
                <a:solidFill>
                  <a:schemeClr val="accent1"/>
                </a:solidFill>
              </a:defRPr>
            </a:lvl1pPr>
          </a:lstStyle>
          <a:p>
            <a:pPr lvl="0"/>
            <a:r>
              <a:rPr lang="en-US" dirty="0"/>
              <a:t>Presented by: Charles E. Smith</a:t>
            </a:r>
          </a:p>
        </p:txBody>
      </p:sp>
      <p:cxnSp>
        <p:nvCxnSpPr>
          <p:cNvPr id="7" name="Straight Connector 6"/>
          <p:cNvCxnSpPr/>
          <p:nvPr userDrawn="1"/>
        </p:nvCxnSpPr>
        <p:spPr>
          <a:xfrm>
            <a:off x="1141567" y="4537138"/>
            <a:ext cx="5037762" cy="0"/>
          </a:xfrm>
          <a:prstGeom prst="line">
            <a:avLst/>
          </a:prstGeom>
          <a:ln>
            <a:solidFill>
              <a:srgbClr val="B9975B"/>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2" hasCustomPrompt="1"/>
          </p:nvPr>
        </p:nvSpPr>
        <p:spPr>
          <a:xfrm>
            <a:off x="1142192" y="5008922"/>
            <a:ext cx="5037137" cy="359183"/>
          </a:xfrm>
        </p:spPr>
        <p:txBody>
          <a:bodyPr>
            <a:normAutofit/>
          </a:bodyPr>
          <a:lstStyle>
            <a:lvl1pPr algn="ctr">
              <a:lnSpc>
                <a:spcPct val="100000"/>
              </a:lnSpc>
              <a:spcBef>
                <a:spcPts val="0"/>
              </a:spcBef>
              <a:defRPr sz="1600">
                <a:solidFill>
                  <a:schemeClr val="accent1"/>
                </a:solidFill>
              </a:defRPr>
            </a:lvl1pPr>
          </a:lstStyle>
          <a:p>
            <a:pPr lvl="0"/>
            <a:r>
              <a:rPr lang="en-US" dirty="0"/>
              <a:t>Date: November 28, 2018</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182839" y="971686"/>
            <a:ext cx="2955218" cy="1635218"/>
          </a:xfrm>
          <a:prstGeom prst="rect">
            <a:avLst/>
          </a:prstGeom>
        </p:spPr>
      </p:pic>
      <p:sp>
        <p:nvSpPr>
          <p:cNvPr id="11" name="Picture Placeholder 10"/>
          <p:cNvSpPr>
            <a:spLocks noGrp="1"/>
          </p:cNvSpPr>
          <p:nvPr>
            <p:ph type="pic" sz="quarter" idx="13"/>
          </p:nvPr>
        </p:nvSpPr>
        <p:spPr>
          <a:xfrm>
            <a:off x="7007225" y="0"/>
            <a:ext cx="5184775" cy="6858000"/>
          </a:xfrm>
        </p:spPr>
        <p:txBody>
          <a:bodyPr/>
          <a:lstStyle/>
          <a:p>
            <a:r>
              <a:rPr lang="en-US"/>
              <a:t>Click icon to add picture</a:t>
            </a:r>
          </a:p>
        </p:txBody>
      </p:sp>
    </p:spTree>
    <p:extLst>
      <p:ext uri="{BB962C8B-B14F-4D97-AF65-F5344CB8AC3E}">
        <p14:creationId xmlns:p14="http://schemas.microsoft.com/office/powerpoint/2010/main" val="393149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lumn Text - Navy Title">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52709"/>
          </a:xfrm>
        </p:spPr>
        <p:txBody>
          <a:bodyPr anchor="b"/>
          <a:lstStyle/>
          <a:p>
            <a:r>
              <a:rPr lang="en-US"/>
              <a:t>Click to edit Master title style</a:t>
            </a:r>
          </a:p>
        </p:txBody>
      </p:sp>
      <p:sp>
        <p:nvSpPr>
          <p:cNvPr id="5" name="Footer Placeholder 4"/>
          <p:cNvSpPr>
            <a:spLocks noGrp="1"/>
          </p:cNvSpPr>
          <p:nvPr>
            <p:ph type="ftr" sz="quarter" idx="11"/>
          </p:nvPr>
        </p:nvSpPr>
        <p:spPr>
          <a:xfrm>
            <a:off x="841687" y="6356350"/>
            <a:ext cx="4114800" cy="365125"/>
          </a:xfrm>
          <a:prstGeom prst="rect">
            <a:avLst/>
          </a:prstGeom>
        </p:spPr>
        <p:txBody>
          <a:bodyPr/>
          <a:lstStyle/>
          <a:p>
            <a:r>
              <a:rPr lang="en-US" dirty="0"/>
              <a:t>   |  CHARLES E. SMITH LIFE COMMUNITIES </a:t>
            </a:r>
          </a:p>
        </p:txBody>
      </p:sp>
      <p:sp>
        <p:nvSpPr>
          <p:cNvPr id="6" name="Slide Number Placeholder 5"/>
          <p:cNvSpPr>
            <a:spLocks noGrp="1"/>
          </p:cNvSpPr>
          <p:nvPr>
            <p:ph type="sldNum" sz="quarter" idx="12"/>
          </p:nvPr>
        </p:nvSpPr>
        <p:spPr>
          <a:xfrm>
            <a:off x="756008" y="6356350"/>
            <a:ext cx="358739" cy="365125"/>
          </a:xfrm>
          <a:prstGeom prst="rect">
            <a:avLst/>
          </a:prstGeom>
        </p:spPr>
        <p:txBody>
          <a:bodyPr anchor="ctr"/>
          <a:lstStyle>
            <a:lvl1pPr>
              <a:defRPr lang="en-US" sz="800" b="1" i="0" kern="1200" spc="100" baseline="0" smtClean="0">
                <a:solidFill>
                  <a:srgbClr val="003057"/>
                </a:solidFill>
                <a:latin typeface="Arial" charset="0"/>
                <a:ea typeface="Arial" charset="0"/>
                <a:cs typeface="Arial" charset="0"/>
              </a:defRPr>
            </a:lvl1pPr>
          </a:lstStyle>
          <a:p>
            <a:fld id="{31864AF3-807A-0B45-8A11-3F9697D53283}" type="slidenum">
              <a:rPr lang="uk-UA" smtClean="0"/>
              <a:pPr/>
              <a:t>‹#›</a:t>
            </a:fld>
            <a:endParaRPr lang="uk-UA" dirty="0"/>
          </a:p>
        </p:txBody>
      </p:sp>
      <p:sp>
        <p:nvSpPr>
          <p:cNvPr id="8" name="Text Placeholder 7"/>
          <p:cNvSpPr>
            <a:spLocks noGrp="1"/>
          </p:cNvSpPr>
          <p:nvPr>
            <p:ph type="body" sz="quarter" idx="13"/>
          </p:nvPr>
        </p:nvSpPr>
        <p:spPr>
          <a:xfrm>
            <a:off x="2000036" y="2361112"/>
            <a:ext cx="8199437" cy="32369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p:cNvCxnSpPr/>
          <p:nvPr userDrawn="1"/>
        </p:nvCxnSpPr>
        <p:spPr>
          <a:xfrm>
            <a:off x="838200" y="6268995"/>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4" hasCustomPrompt="1"/>
          </p:nvPr>
        </p:nvSpPr>
        <p:spPr>
          <a:xfrm>
            <a:off x="2000250" y="1811795"/>
            <a:ext cx="8199438" cy="461963"/>
          </a:xfrm>
        </p:spPr>
        <p:txBody>
          <a:bodyPr>
            <a:normAutofit/>
          </a:bodyPr>
          <a:lstStyle>
            <a:lvl1pPr>
              <a:defRPr sz="2400" b="1" baseline="0">
                <a:solidFill>
                  <a:srgbClr val="11667E"/>
                </a:solidFill>
              </a:defRPr>
            </a:lvl1pPr>
          </a:lstStyle>
          <a:p>
            <a:pPr lvl="0"/>
            <a:r>
              <a:rPr lang="en-US" dirty="0"/>
              <a:t>Heading Style One</a:t>
            </a:r>
          </a:p>
        </p:txBody>
      </p:sp>
    </p:spTree>
    <p:extLst>
      <p:ext uri="{BB962C8B-B14F-4D97-AF65-F5344CB8AC3E}">
        <p14:creationId xmlns:p14="http://schemas.microsoft.com/office/powerpoint/2010/main" val="1401899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 Column Text - Gold Title">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52709"/>
          </a:xfrm>
        </p:spPr>
        <p:txBody>
          <a:bodyPr anchor="b"/>
          <a:lstStyle>
            <a:lvl1pPr>
              <a:defRPr b="0">
                <a:solidFill>
                  <a:schemeClr val="bg2"/>
                </a:solidFill>
                <a:latin typeface="+mn-lt"/>
              </a:defRPr>
            </a:lvl1pPr>
          </a:lstStyle>
          <a:p>
            <a:r>
              <a:rPr lang="en-US"/>
              <a:t>Click to edit Master title style</a:t>
            </a:r>
            <a:endParaRPr lang="en-US" dirty="0"/>
          </a:p>
        </p:txBody>
      </p:sp>
      <p:sp>
        <p:nvSpPr>
          <p:cNvPr id="5" name="Footer Placeholder 4"/>
          <p:cNvSpPr>
            <a:spLocks noGrp="1"/>
          </p:cNvSpPr>
          <p:nvPr>
            <p:ph type="ftr" sz="quarter" idx="11"/>
          </p:nvPr>
        </p:nvSpPr>
        <p:spPr>
          <a:xfrm>
            <a:off x="841687" y="6356350"/>
            <a:ext cx="4114800" cy="365125"/>
          </a:xfrm>
          <a:prstGeom prst="rect">
            <a:avLst/>
          </a:prstGeom>
        </p:spPr>
        <p:txBody>
          <a:bodyPr/>
          <a:lstStyle/>
          <a:p>
            <a:r>
              <a:rPr lang="en-US" dirty="0"/>
              <a:t>   |  CHARLES E. SMITH LIFE COMMUNITIES </a:t>
            </a:r>
          </a:p>
        </p:txBody>
      </p:sp>
      <p:sp>
        <p:nvSpPr>
          <p:cNvPr id="6" name="Slide Number Placeholder 5"/>
          <p:cNvSpPr>
            <a:spLocks noGrp="1"/>
          </p:cNvSpPr>
          <p:nvPr>
            <p:ph type="sldNum" sz="quarter" idx="12"/>
          </p:nvPr>
        </p:nvSpPr>
        <p:spPr>
          <a:xfrm>
            <a:off x="756008" y="6356350"/>
            <a:ext cx="358739" cy="365125"/>
          </a:xfrm>
          <a:prstGeom prst="rect">
            <a:avLst/>
          </a:prstGeom>
        </p:spPr>
        <p:txBody>
          <a:bodyPr anchor="ctr"/>
          <a:lstStyle>
            <a:lvl1pPr>
              <a:defRPr lang="en-US" sz="800" b="1" i="0" kern="1200" spc="100" baseline="0" smtClean="0">
                <a:solidFill>
                  <a:srgbClr val="003057"/>
                </a:solidFill>
                <a:latin typeface="Arial" charset="0"/>
                <a:ea typeface="Arial" charset="0"/>
                <a:cs typeface="Arial" charset="0"/>
              </a:defRPr>
            </a:lvl1pPr>
          </a:lstStyle>
          <a:p>
            <a:fld id="{31864AF3-807A-0B45-8A11-3F9697D53283}" type="slidenum">
              <a:rPr lang="uk-UA" smtClean="0"/>
              <a:pPr/>
              <a:t>‹#›</a:t>
            </a:fld>
            <a:endParaRPr lang="uk-UA" dirty="0"/>
          </a:p>
        </p:txBody>
      </p:sp>
      <p:sp>
        <p:nvSpPr>
          <p:cNvPr id="8" name="Text Placeholder 7"/>
          <p:cNvSpPr>
            <a:spLocks noGrp="1"/>
          </p:cNvSpPr>
          <p:nvPr>
            <p:ph type="body" sz="quarter" idx="13"/>
          </p:nvPr>
        </p:nvSpPr>
        <p:spPr>
          <a:xfrm>
            <a:off x="2000036" y="2361112"/>
            <a:ext cx="8199437" cy="3236912"/>
          </a:xfrm>
        </p:spPr>
        <p:txBody>
          <a:bodyPr>
            <a:normAutofit/>
          </a:bodyPr>
          <a:lstStyle>
            <a:lvl1pPr>
              <a:defRPr sz="2400"/>
            </a:lvl1pPr>
            <a:lvl2pPr>
              <a:defRPr sz="2400"/>
            </a:lvl2pPr>
            <a:lvl3pPr>
              <a:defRPr sz="2400"/>
            </a:lvl3pPr>
            <a:lvl4pPr>
              <a:defRPr sz="2400"/>
            </a:lvl4pPr>
            <a:lvl5pP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p:cNvCxnSpPr/>
          <p:nvPr userDrawn="1"/>
        </p:nvCxnSpPr>
        <p:spPr>
          <a:xfrm>
            <a:off x="838200" y="6268995"/>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4" hasCustomPrompt="1"/>
          </p:nvPr>
        </p:nvSpPr>
        <p:spPr>
          <a:xfrm>
            <a:off x="2000250" y="1811795"/>
            <a:ext cx="8199438" cy="461963"/>
          </a:xfrm>
        </p:spPr>
        <p:txBody>
          <a:bodyPr>
            <a:normAutofit/>
          </a:bodyPr>
          <a:lstStyle>
            <a:lvl1pPr>
              <a:defRPr sz="2400" b="1" baseline="0">
                <a:solidFill>
                  <a:srgbClr val="11667E"/>
                </a:solidFill>
              </a:defRPr>
            </a:lvl1pPr>
          </a:lstStyle>
          <a:p>
            <a:pPr lvl="0"/>
            <a:r>
              <a:rPr lang="en-US" dirty="0"/>
              <a:t>Heading Style One</a:t>
            </a:r>
          </a:p>
        </p:txBody>
      </p:sp>
    </p:spTree>
    <p:extLst>
      <p:ext uri="{BB962C8B-B14F-4D97-AF65-F5344CB8AC3E}">
        <p14:creationId xmlns:p14="http://schemas.microsoft.com/office/powerpoint/2010/main" val="1936859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1248" y="369443"/>
            <a:ext cx="10515600" cy="1052709"/>
          </a:xfrm>
        </p:spPr>
        <p:txBody>
          <a:bodyPr anchor="b">
            <a:normAutofit/>
          </a:bodyPr>
          <a:lstStyle>
            <a:lvl1pPr>
              <a:defRPr lang="en-US" sz="3200" b="1" i="0" kern="1200" dirty="0">
                <a:solidFill>
                  <a:srgbClr val="003057"/>
                </a:solidFill>
                <a:latin typeface="Arial" charset="0"/>
                <a:ea typeface="Arial" charset="0"/>
                <a:cs typeface="Arial" charset="0"/>
              </a:defRPr>
            </a:lvl1pPr>
          </a:lstStyle>
          <a:p>
            <a:r>
              <a:rPr lang="en-US"/>
              <a:t>Click to edit Master title style</a:t>
            </a:r>
            <a:endParaRPr lang="en-US" dirty="0"/>
          </a:p>
        </p:txBody>
      </p:sp>
      <p:sp>
        <p:nvSpPr>
          <p:cNvPr id="6" name="Slide Number Placeholder 5"/>
          <p:cNvSpPr>
            <a:spLocks noGrp="1"/>
          </p:cNvSpPr>
          <p:nvPr>
            <p:ph type="sldNum" sz="quarter" idx="12"/>
          </p:nvPr>
        </p:nvSpPr>
        <p:spPr>
          <a:xfrm>
            <a:off x="752368" y="6356350"/>
            <a:ext cx="356598" cy="365125"/>
          </a:xfrm>
          <a:prstGeom prst="rect">
            <a:avLst/>
          </a:prstGeom>
        </p:spPr>
        <p:txBody>
          <a:bodyPr anchor="ctr"/>
          <a:lstStyle>
            <a:lvl1pPr>
              <a:defRPr lang="en-US" sz="800" b="1" i="0" kern="1200" spc="100" baseline="0" smtClean="0">
                <a:solidFill>
                  <a:srgbClr val="003057"/>
                </a:solidFill>
                <a:latin typeface="Arial" charset="0"/>
                <a:ea typeface="Arial" charset="0"/>
                <a:cs typeface="Arial" charset="0"/>
              </a:defRPr>
            </a:lvl1pPr>
          </a:lstStyle>
          <a:p>
            <a:fld id="{31864AF3-807A-0B45-8A11-3F9697D53283}" type="slidenum">
              <a:rPr lang="uk-UA" smtClean="0"/>
              <a:pPr/>
              <a:t>‹#›</a:t>
            </a:fld>
            <a:endParaRPr lang="uk-UA" dirty="0"/>
          </a:p>
        </p:txBody>
      </p:sp>
      <p:sp>
        <p:nvSpPr>
          <p:cNvPr id="8" name="Text Placeholder 7"/>
          <p:cNvSpPr>
            <a:spLocks noGrp="1"/>
          </p:cNvSpPr>
          <p:nvPr>
            <p:ph type="body" sz="quarter" idx="13"/>
          </p:nvPr>
        </p:nvSpPr>
        <p:spPr>
          <a:xfrm>
            <a:off x="838201" y="2361112"/>
            <a:ext cx="5418762" cy="3236912"/>
          </a:xfrm>
        </p:spPr>
        <p:txBody>
          <a:bodyPr>
            <a:normAutofit/>
          </a:bodyPr>
          <a:lstStyle>
            <a:lvl1pPr>
              <a:defRPr sz="2400"/>
            </a:lvl1pPr>
            <a:lvl2pPr>
              <a:defRPr sz="2400"/>
            </a:lvl2pPr>
            <a:lvl3pPr>
              <a:defRPr sz="2400"/>
            </a:lvl3pPr>
            <a:lvl4pPr>
              <a:defRPr sz="2400"/>
            </a:lvl4pPr>
            <a:lvl5pP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10"/>
          <p:cNvSpPr>
            <a:spLocks noGrp="1"/>
          </p:cNvSpPr>
          <p:nvPr>
            <p:ph type="body" sz="quarter" idx="14" hasCustomPrompt="1"/>
          </p:nvPr>
        </p:nvSpPr>
        <p:spPr>
          <a:xfrm>
            <a:off x="841248" y="1811795"/>
            <a:ext cx="5418763" cy="461963"/>
          </a:xfrm>
        </p:spPr>
        <p:txBody>
          <a:bodyPr>
            <a:normAutofit/>
          </a:bodyPr>
          <a:lstStyle>
            <a:lvl1pPr>
              <a:defRPr sz="2400" b="1" baseline="0">
                <a:solidFill>
                  <a:srgbClr val="11667E"/>
                </a:solidFill>
              </a:defRPr>
            </a:lvl1pPr>
          </a:lstStyle>
          <a:p>
            <a:pPr lvl="0"/>
            <a:r>
              <a:rPr lang="en-US" dirty="0"/>
              <a:t>Heading Style One</a:t>
            </a:r>
          </a:p>
        </p:txBody>
      </p:sp>
      <p:sp>
        <p:nvSpPr>
          <p:cNvPr id="11" name="Footer Placeholder 4"/>
          <p:cNvSpPr>
            <a:spLocks noGrp="1"/>
          </p:cNvSpPr>
          <p:nvPr>
            <p:ph type="ftr" sz="quarter" idx="11"/>
          </p:nvPr>
        </p:nvSpPr>
        <p:spPr>
          <a:xfrm>
            <a:off x="841687" y="6356350"/>
            <a:ext cx="4114800" cy="365125"/>
          </a:xfrm>
          <a:prstGeom prst="rect">
            <a:avLst/>
          </a:prstGeom>
        </p:spPr>
        <p:txBody>
          <a:bodyPr/>
          <a:lstStyle/>
          <a:p>
            <a:r>
              <a:rPr lang="en-US" dirty="0"/>
              <a:t>   |  CHARLES E. SMITH LIFE COMMUNITIES </a:t>
            </a:r>
          </a:p>
        </p:txBody>
      </p:sp>
      <p:cxnSp>
        <p:nvCxnSpPr>
          <p:cNvPr id="12" name="Straight Connector 11"/>
          <p:cNvCxnSpPr/>
          <p:nvPr userDrawn="1"/>
        </p:nvCxnSpPr>
        <p:spPr>
          <a:xfrm>
            <a:off x="838200" y="6268995"/>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Picture Placeholder 13"/>
          <p:cNvSpPr>
            <a:spLocks noGrp="1"/>
          </p:cNvSpPr>
          <p:nvPr>
            <p:ph type="pic" sz="quarter" idx="15"/>
          </p:nvPr>
        </p:nvSpPr>
        <p:spPr>
          <a:xfrm>
            <a:off x="6534150" y="1811338"/>
            <a:ext cx="4813300" cy="3786187"/>
          </a:xfrm>
        </p:spPr>
        <p:txBody>
          <a:bodyPr/>
          <a:lstStyle/>
          <a:p>
            <a:r>
              <a:rPr lang="en-US"/>
              <a:t>Click icon to add picture</a:t>
            </a:r>
          </a:p>
        </p:txBody>
      </p:sp>
    </p:spTree>
    <p:extLst>
      <p:ext uri="{BB962C8B-B14F-4D97-AF65-F5344CB8AC3E}">
        <p14:creationId xmlns:p14="http://schemas.microsoft.com/office/powerpoint/2010/main" val="1683973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with Two Photos">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51560"/>
          </a:xfrm>
        </p:spPr>
        <p:txBody>
          <a:bodyPr anchor="b"/>
          <a:lstStyle/>
          <a:p>
            <a:r>
              <a:rPr lang="en-US"/>
              <a:t>Click to edit Master title style</a:t>
            </a:r>
            <a:endParaRPr lang="en-US" dirty="0"/>
          </a:p>
        </p:txBody>
      </p:sp>
      <p:sp>
        <p:nvSpPr>
          <p:cNvPr id="3" name="Content Placeholder 2"/>
          <p:cNvSpPr>
            <a:spLocks noGrp="1"/>
          </p:cNvSpPr>
          <p:nvPr>
            <p:ph sz="half" idx="1"/>
          </p:nvPr>
        </p:nvSpPr>
        <p:spPr>
          <a:xfrm>
            <a:off x="838200" y="4366517"/>
            <a:ext cx="5181600" cy="1810446"/>
          </a:xfrm>
        </p:spPr>
        <p:txBody>
          <a:bodyPr>
            <a:noAutofit/>
          </a:bodyPr>
          <a:lstStyle>
            <a:lvl1pPr>
              <a:defRPr sz="2400"/>
            </a:lvl1pPr>
            <a:lvl2pPr>
              <a:defRPr sz="2400"/>
            </a:lvl2pPr>
            <a:lvl3pPr>
              <a:defRPr sz="2400"/>
            </a:lvl3pPr>
            <a:lvl4pPr>
              <a:defRPr sz="2400"/>
            </a:lvl4pPr>
            <a:lvl5pP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4366517"/>
            <a:ext cx="5181600" cy="1810446"/>
          </a:xfrm>
        </p:spPr>
        <p:txBody>
          <a:bodyPr>
            <a:noAutofit/>
          </a:bodyPr>
          <a:lstStyle>
            <a:lvl1pPr>
              <a:defRPr sz="2400"/>
            </a:lvl1pPr>
            <a:lvl2pPr>
              <a:defRPr sz="2400"/>
            </a:lvl2pPr>
            <a:lvl3pPr>
              <a:defRPr sz="2400"/>
            </a:lvl3pPr>
            <a:lvl4pPr>
              <a:defRPr sz="2400"/>
            </a:lvl4pPr>
            <a:lvl5pP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a:xfrm>
            <a:off x="756008" y="6356350"/>
            <a:ext cx="2743200" cy="365125"/>
          </a:xfrm>
          <a:prstGeom prst="rect">
            <a:avLst/>
          </a:prstGeom>
        </p:spPr>
        <p:txBody>
          <a:bodyPr anchor="ctr"/>
          <a:lstStyle>
            <a:lvl1pPr>
              <a:defRPr lang="en-US" sz="800" b="1" i="0" kern="1200" spc="100" baseline="0" smtClean="0">
                <a:solidFill>
                  <a:srgbClr val="003057"/>
                </a:solidFill>
                <a:latin typeface="Arial" charset="0"/>
                <a:ea typeface="Arial" charset="0"/>
                <a:cs typeface="Arial" charset="0"/>
              </a:defRPr>
            </a:lvl1pPr>
          </a:lstStyle>
          <a:p>
            <a:fld id="{31864AF3-807A-0B45-8A11-3F9697D53283}" type="slidenum">
              <a:rPr lang="uk-UA" smtClean="0"/>
              <a:pPr/>
              <a:t>‹#›</a:t>
            </a:fld>
            <a:endParaRPr lang="uk-UA" dirty="0"/>
          </a:p>
        </p:txBody>
      </p:sp>
      <p:sp>
        <p:nvSpPr>
          <p:cNvPr id="8" name="Footer Placeholder 4"/>
          <p:cNvSpPr>
            <a:spLocks noGrp="1"/>
          </p:cNvSpPr>
          <p:nvPr>
            <p:ph type="ftr" sz="quarter" idx="11"/>
          </p:nvPr>
        </p:nvSpPr>
        <p:spPr>
          <a:xfrm>
            <a:off x="841687" y="6356350"/>
            <a:ext cx="4114800" cy="365125"/>
          </a:xfrm>
          <a:prstGeom prst="rect">
            <a:avLst/>
          </a:prstGeom>
        </p:spPr>
        <p:txBody>
          <a:bodyPr/>
          <a:lstStyle/>
          <a:p>
            <a:r>
              <a:rPr lang="en-US" dirty="0"/>
              <a:t>   |  CHARLES E. SMITH LIFE COMMUNITIES </a:t>
            </a:r>
          </a:p>
        </p:txBody>
      </p:sp>
      <p:cxnSp>
        <p:nvCxnSpPr>
          <p:cNvPr id="9" name="Straight Connector 8"/>
          <p:cNvCxnSpPr/>
          <p:nvPr userDrawn="1"/>
        </p:nvCxnSpPr>
        <p:spPr>
          <a:xfrm>
            <a:off x="838200" y="6268995"/>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Content Placeholder 2"/>
          <p:cNvSpPr>
            <a:spLocks noGrp="1"/>
          </p:cNvSpPr>
          <p:nvPr>
            <p:ph sz="half" idx="13" hasCustomPrompt="1"/>
          </p:nvPr>
        </p:nvSpPr>
        <p:spPr>
          <a:xfrm>
            <a:off x="838200" y="3981425"/>
            <a:ext cx="5181600" cy="256854"/>
          </a:xfrm>
        </p:spPr>
        <p:txBody>
          <a:bodyPr>
            <a:noAutofit/>
          </a:bodyPr>
          <a:lstStyle>
            <a:lvl1pPr>
              <a:defRPr sz="2000" b="1" spc="100" baseline="0">
                <a:solidFill>
                  <a:srgbClr val="11667E"/>
                </a:solidFill>
              </a:defRPr>
            </a:lvl1pPr>
          </a:lstStyle>
          <a:p>
            <a:pPr lvl="0"/>
            <a:r>
              <a:rPr lang="en-US" dirty="0"/>
              <a:t>HEADING STYLE TWO</a:t>
            </a:r>
          </a:p>
        </p:txBody>
      </p:sp>
      <p:sp>
        <p:nvSpPr>
          <p:cNvPr id="12" name="Content Placeholder 2"/>
          <p:cNvSpPr>
            <a:spLocks noGrp="1"/>
          </p:cNvSpPr>
          <p:nvPr>
            <p:ph sz="half" idx="14" hasCustomPrompt="1"/>
          </p:nvPr>
        </p:nvSpPr>
        <p:spPr>
          <a:xfrm>
            <a:off x="6172200" y="3981425"/>
            <a:ext cx="5181600" cy="256854"/>
          </a:xfrm>
        </p:spPr>
        <p:txBody>
          <a:bodyPr>
            <a:noAutofit/>
          </a:bodyPr>
          <a:lstStyle>
            <a:lvl1pPr>
              <a:defRPr sz="2000" b="1" spc="100" baseline="0">
                <a:solidFill>
                  <a:srgbClr val="11667E"/>
                </a:solidFill>
              </a:defRPr>
            </a:lvl1pPr>
          </a:lstStyle>
          <a:p>
            <a:pPr lvl="0"/>
            <a:r>
              <a:rPr lang="en-US" dirty="0"/>
              <a:t>HEADING STYLE TWO</a:t>
            </a:r>
          </a:p>
        </p:txBody>
      </p:sp>
      <p:sp>
        <p:nvSpPr>
          <p:cNvPr id="14" name="Picture Placeholder 13"/>
          <p:cNvSpPr>
            <a:spLocks noGrp="1"/>
          </p:cNvSpPr>
          <p:nvPr>
            <p:ph type="pic" sz="quarter" idx="15"/>
          </p:nvPr>
        </p:nvSpPr>
        <p:spPr>
          <a:xfrm>
            <a:off x="838200" y="1674813"/>
            <a:ext cx="5181600" cy="2085975"/>
          </a:xfrm>
        </p:spPr>
        <p:txBody>
          <a:bodyPr/>
          <a:lstStyle/>
          <a:p>
            <a:r>
              <a:rPr lang="en-US"/>
              <a:t>Click icon to add picture</a:t>
            </a:r>
          </a:p>
        </p:txBody>
      </p:sp>
      <p:sp>
        <p:nvSpPr>
          <p:cNvPr id="15" name="Picture Placeholder 13"/>
          <p:cNvSpPr>
            <a:spLocks noGrp="1"/>
          </p:cNvSpPr>
          <p:nvPr>
            <p:ph type="pic" sz="quarter" idx="16"/>
          </p:nvPr>
        </p:nvSpPr>
        <p:spPr>
          <a:xfrm>
            <a:off x="6171344" y="1674813"/>
            <a:ext cx="5181600" cy="2085975"/>
          </a:xfrm>
        </p:spPr>
        <p:txBody>
          <a:bodyPr/>
          <a:lstStyle/>
          <a:p>
            <a:r>
              <a:rPr lang="en-US"/>
              <a:t>Click icon to add picture</a:t>
            </a:r>
          </a:p>
        </p:txBody>
      </p:sp>
    </p:spTree>
    <p:extLst>
      <p:ext uri="{BB962C8B-B14F-4D97-AF65-F5344CB8AC3E}">
        <p14:creationId xmlns:p14="http://schemas.microsoft.com/office/powerpoint/2010/main" val="853378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with Photo">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51560"/>
          </a:xfrm>
        </p:spPr>
        <p:txBody>
          <a:bodyPr anchor="b"/>
          <a:lstStyle/>
          <a:p>
            <a:r>
              <a:rPr lang="en-US"/>
              <a:t>Click to edit Master title style</a:t>
            </a:r>
            <a:endParaRPr lang="en-US" dirty="0"/>
          </a:p>
        </p:txBody>
      </p:sp>
      <p:sp>
        <p:nvSpPr>
          <p:cNvPr id="3" name="Content Placeholder 2"/>
          <p:cNvSpPr>
            <a:spLocks noGrp="1"/>
          </p:cNvSpPr>
          <p:nvPr>
            <p:ph sz="half" idx="1"/>
          </p:nvPr>
        </p:nvSpPr>
        <p:spPr>
          <a:xfrm>
            <a:off x="838200" y="4366517"/>
            <a:ext cx="5181600" cy="1810446"/>
          </a:xfrm>
        </p:spPr>
        <p:txBody>
          <a:bodyPr>
            <a:noAutofit/>
          </a:bodyPr>
          <a:lstStyle>
            <a:lvl1pPr>
              <a:defRPr sz="2400"/>
            </a:lvl1pPr>
            <a:lvl2pPr>
              <a:defRPr sz="2400"/>
            </a:lvl2pPr>
            <a:lvl3pPr>
              <a:defRPr sz="2400"/>
            </a:lvl3pPr>
            <a:lvl4pPr>
              <a:defRPr sz="2400"/>
            </a:lvl4pPr>
            <a:lvl5pP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4366517"/>
            <a:ext cx="5181600" cy="1810446"/>
          </a:xfrm>
        </p:spPr>
        <p:txBody>
          <a:bodyPr>
            <a:noAutofit/>
          </a:bodyPr>
          <a:lstStyle>
            <a:lvl1pPr>
              <a:defRPr sz="2400"/>
            </a:lvl1pPr>
            <a:lvl2pPr>
              <a:defRPr sz="2400"/>
            </a:lvl2pPr>
            <a:lvl3pPr>
              <a:defRPr sz="2400"/>
            </a:lvl3pPr>
            <a:lvl4pPr>
              <a:defRPr sz="2400"/>
            </a:lvl4pPr>
            <a:lvl5pPr>
              <a:defRPr sz="2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a:xfrm>
            <a:off x="756008" y="6356350"/>
            <a:ext cx="2743200" cy="365125"/>
          </a:xfrm>
          <a:prstGeom prst="rect">
            <a:avLst/>
          </a:prstGeom>
        </p:spPr>
        <p:txBody>
          <a:bodyPr anchor="ctr"/>
          <a:lstStyle>
            <a:lvl1pPr>
              <a:defRPr lang="en-US" sz="800" b="1" i="0" kern="1200" spc="100" baseline="0" smtClean="0">
                <a:solidFill>
                  <a:srgbClr val="003057"/>
                </a:solidFill>
                <a:latin typeface="Arial" charset="0"/>
                <a:ea typeface="Arial" charset="0"/>
                <a:cs typeface="Arial" charset="0"/>
              </a:defRPr>
            </a:lvl1pPr>
          </a:lstStyle>
          <a:p>
            <a:fld id="{31864AF3-807A-0B45-8A11-3F9697D53283}" type="slidenum">
              <a:rPr lang="uk-UA" smtClean="0"/>
              <a:pPr/>
              <a:t>‹#›</a:t>
            </a:fld>
            <a:endParaRPr lang="uk-UA" dirty="0"/>
          </a:p>
        </p:txBody>
      </p:sp>
      <p:sp>
        <p:nvSpPr>
          <p:cNvPr id="8" name="Footer Placeholder 4"/>
          <p:cNvSpPr>
            <a:spLocks noGrp="1"/>
          </p:cNvSpPr>
          <p:nvPr>
            <p:ph type="ftr" sz="quarter" idx="11"/>
          </p:nvPr>
        </p:nvSpPr>
        <p:spPr>
          <a:xfrm>
            <a:off x="841687" y="6356350"/>
            <a:ext cx="4114800" cy="365125"/>
          </a:xfrm>
          <a:prstGeom prst="rect">
            <a:avLst/>
          </a:prstGeom>
        </p:spPr>
        <p:txBody>
          <a:bodyPr/>
          <a:lstStyle/>
          <a:p>
            <a:r>
              <a:rPr lang="en-US" dirty="0"/>
              <a:t>   |  CHARLES E. SMITH LIFE COMMUNITIES </a:t>
            </a:r>
          </a:p>
        </p:txBody>
      </p:sp>
      <p:cxnSp>
        <p:nvCxnSpPr>
          <p:cNvPr id="9" name="Straight Connector 8"/>
          <p:cNvCxnSpPr/>
          <p:nvPr userDrawn="1"/>
        </p:nvCxnSpPr>
        <p:spPr>
          <a:xfrm>
            <a:off x="838200" y="6268995"/>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Content Placeholder 2"/>
          <p:cNvSpPr>
            <a:spLocks noGrp="1"/>
          </p:cNvSpPr>
          <p:nvPr>
            <p:ph sz="half" idx="13" hasCustomPrompt="1"/>
          </p:nvPr>
        </p:nvSpPr>
        <p:spPr>
          <a:xfrm>
            <a:off x="838200" y="3981425"/>
            <a:ext cx="5181600" cy="256854"/>
          </a:xfrm>
        </p:spPr>
        <p:txBody>
          <a:bodyPr>
            <a:noAutofit/>
          </a:bodyPr>
          <a:lstStyle>
            <a:lvl1pPr>
              <a:defRPr sz="2000" b="1" spc="100" baseline="0">
                <a:solidFill>
                  <a:srgbClr val="11667E"/>
                </a:solidFill>
              </a:defRPr>
            </a:lvl1pPr>
          </a:lstStyle>
          <a:p>
            <a:pPr lvl="0"/>
            <a:r>
              <a:rPr lang="en-US" dirty="0"/>
              <a:t>HEADING STYLE TWO</a:t>
            </a:r>
          </a:p>
        </p:txBody>
      </p:sp>
      <p:sp>
        <p:nvSpPr>
          <p:cNvPr id="12" name="Content Placeholder 2"/>
          <p:cNvSpPr>
            <a:spLocks noGrp="1"/>
          </p:cNvSpPr>
          <p:nvPr>
            <p:ph sz="half" idx="14" hasCustomPrompt="1"/>
          </p:nvPr>
        </p:nvSpPr>
        <p:spPr>
          <a:xfrm>
            <a:off x="6172200" y="3981425"/>
            <a:ext cx="5181600" cy="256854"/>
          </a:xfrm>
        </p:spPr>
        <p:txBody>
          <a:bodyPr>
            <a:noAutofit/>
          </a:bodyPr>
          <a:lstStyle>
            <a:lvl1pPr>
              <a:defRPr sz="2000" b="1" spc="100" baseline="0">
                <a:solidFill>
                  <a:srgbClr val="11667E"/>
                </a:solidFill>
              </a:defRPr>
            </a:lvl1pPr>
          </a:lstStyle>
          <a:p>
            <a:pPr lvl="0"/>
            <a:r>
              <a:rPr lang="en-US" dirty="0"/>
              <a:t>HEADING STYLE TWO</a:t>
            </a:r>
          </a:p>
        </p:txBody>
      </p:sp>
      <p:sp>
        <p:nvSpPr>
          <p:cNvPr id="14" name="Picture Placeholder 13"/>
          <p:cNvSpPr>
            <a:spLocks noGrp="1"/>
          </p:cNvSpPr>
          <p:nvPr>
            <p:ph type="pic" sz="quarter" idx="15"/>
          </p:nvPr>
        </p:nvSpPr>
        <p:spPr>
          <a:xfrm>
            <a:off x="838200" y="1674813"/>
            <a:ext cx="10515600" cy="2085975"/>
          </a:xfrm>
        </p:spPr>
        <p:txBody>
          <a:bodyPr/>
          <a:lstStyle/>
          <a:p>
            <a:r>
              <a:rPr lang="en-US"/>
              <a:t>Click icon to add picture</a:t>
            </a:r>
          </a:p>
        </p:txBody>
      </p:sp>
    </p:spTree>
    <p:extLst>
      <p:ext uri="{BB962C8B-B14F-4D97-AF65-F5344CB8AC3E}">
        <p14:creationId xmlns:p14="http://schemas.microsoft.com/office/powerpoint/2010/main" val="2000744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ngle Photo">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51560"/>
          </a:xfrm>
        </p:spPr>
        <p:txBody>
          <a:bodyPr anchor="b"/>
          <a:lstStyle/>
          <a:p>
            <a:r>
              <a:rPr lang="en-US"/>
              <a:t>Click to edit Master title style</a:t>
            </a:r>
            <a:endParaRPr lang="en-US" dirty="0"/>
          </a:p>
        </p:txBody>
      </p:sp>
      <p:sp>
        <p:nvSpPr>
          <p:cNvPr id="7" name="Slide Number Placeholder 6"/>
          <p:cNvSpPr>
            <a:spLocks noGrp="1"/>
          </p:cNvSpPr>
          <p:nvPr>
            <p:ph type="sldNum" sz="quarter" idx="12"/>
          </p:nvPr>
        </p:nvSpPr>
        <p:spPr>
          <a:xfrm>
            <a:off x="756008" y="6356350"/>
            <a:ext cx="2743200" cy="365125"/>
          </a:xfrm>
          <a:prstGeom prst="rect">
            <a:avLst/>
          </a:prstGeom>
        </p:spPr>
        <p:txBody>
          <a:bodyPr anchor="ctr"/>
          <a:lstStyle>
            <a:lvl1pPr>
              <a:defRPr lang="en-US" sz="800" b="1" i="0" kern="1200" spc="100" baseline="0" smtClean="0">
                <a:solidFill>
                  <a:srgbClr val="003057"/>
                </a:solidFill>
                <a:latin typeface="Arial" charset="0"/>
                <a:ea typeface="Arial" charset="0"/>
                <a:cs typeface="Arial" charset="0"/>
              </a:defRPr>
            </a:lvl1pPr>
          </a:lstStyle>
          <a:p>
            <a:fld id="{31864AF3-807A-0B45-8A11-3F9697D53283}" type="slidenum">
              <a:rPr lang="uk-UA" smtClean="0"/>
              <a:pPr/>
              <a:t>‹#›</a:t>
            </a:fld>
            <a:endParaRPr lang="uk-UA" dirty="0"/>
          </a:p>
        </p:txBody>
      </p:sp>
      <p:sp>
        <p:nvSpPr>
          <p:cNvPr id="8" name="Footer Placeholder 4"/>
          <p:cNvSpPr>
            <a:spLocks noGrp="1"/>
          </p:cNvSpPr>
          <p:nvPr>
            <p:ph type="ftr" sz="quarter" idx="11"/>
          </p:nvPr>
        </p:nvSpPr>
        <p:spPr>
          <a:xfrm>
            <a:off x="841687" y="6356350"/>
            <a:ext cx="4114800" cy="365125"/>
          </a:xfrm>
          <a:prstGeom prst="rect">
            <a:avLst/>
          </a:prstGeom>
        </p:spPr>
        <p:txBody>
          <a:bodyPr/>
          <a:lstStyle/>
          <a:p>
            <a:r>
              <a:rPr lang="en-US" dirty="0"/>
              <a:t>   |  CHARLES E. SMITH LIFE COMMUNITIES </a:t>
            </a:r>
          </a:p>
        </p:txBody>
      </p:sp>
      <p:cxnSp>
        <p:nvCxnSpPr>
          <p:cNvPr id="9" name="Straight Connector 8"/>
          <p:cNvCxnSpPr/>
          <p:nvPr userDrawn="1"/>
        </p:nvCxnSpPr>
        <p:spPr>
          <a:xfrm>
            <a:off x="838200" y="6268995"/>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Picture Placeholder 13"/>
          <p:cNvSpPr>
            <a:spLocks noGrp="1"/>
          </p:cNvSpPr>
          <p:nvPr>
            <p:ph type="pic" sz="quarter" idx="15"/>
          </p:nvPr>
        </p:nvSpPr>
        <p:spPr>
          <a:xfrm>
            <a:off x="2774022" y="1674813"/>
            <a:ext cx="6643956" cy="4088989"/>
          </a:xfrm>
        </p:spPr>
        <p:txBody>
          <a:bodyPr/>
          <a:lstStyle/>
          <a:p>
            <a:r>
              <a:rPr lang="en-US"/>
              <a:t>Click icon to add picture</a:t>
            </a:r>
          </a:p>
        </p:txBody>
      </p:sp>
    </p:spTree>
    <p:extLst>
      <p:ext uri="{BB962C8B-B14F-4D97-AF65-F5344CB8AC3E}">
        <p14:creationId xmlns:p14="http://schemas.microsoft.com/office/powerpoint/2010/main" val="932614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Photos">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51560"/>
          </a:xfrm>
        </p:spPr>
        <p:txBody>
          <a:bodyPr anchor="b"/>
          <a:lstStyle/>
          <a:p>
            <a:r>
              <a:rPr lang="en-US"/>
              <a:t>Click to edit Master title style</a:t>
            </a:r>
            <a:endParaRPr lang="en-US" dirty="0"/>
          </a:p>
        </p:txBody>
      </p:sp>
      <p:sp>
        <p:nvSpPr>
          <p:cNvPr id="7" name="Slide Number Placeholder 6"/>
          <p:cNvSpPr>
            <a:spLocks noGrp="1"/>
          </p:cNvSpPr>
          <p:nvPr>
            <p:ph type="sldNum" sz="quarter" idx="12"/>
          </p:nvPr>
        </p:nvSpPr>
        <p:spPr>
          <a:xfrm>
            <a:off x="756008" y="6356350"/>
            <a:ext cx="2743200" cy="365125"/>
          </a:xfrm>
          <a:prstGeom prst="rect">
            <a:avLst/>
          </a:prstGeom>
        </p:spPr>
        <p:txBody>
          <a:bodyPr anchor="ctr"/>
          <a:lstStyle>
            <a:lvl1pPr>
              <a:defRPr lang="en-US" sz="800" b="1" i="0" kern="1200" spc="100" baseline="0" smtClean="0">
                <a:solidFill>
                  <a:srgbClr val="003057"/>
                </a:solidFill>
                <a:latin typeface="Arial" charset="0"/>
                <a:ea typeface="Arial" charset="0"/>
                <a:cs typeface="Arial" charset="0"/>
              </a:defRPr>
            </a:lvl1pPr>
          </a:lstStyle>
          <a:p>
            <a:fld id="{31864AF3-807A-0B45-8A11-3F9697D53283}" type="slidenum">
              <a:rPr lang="uk-UA" smtClean="0"/>
              <a:pPr/>
              <a:t>‹#›</a:t>
            </a:fld>
            <a:endParaRPr lang="uk-UA" dirty="0"/>
          </a:p>
        </p:txBody>
      </p:sp>
      <p:sp>
        <p:nvSpPr>
          <p:cNvPr id="8" name="Footer Placeholder 4"/>
          <p:cNvSpPr>
            <a:spLocks noGrp="1"/>
          </p:cNvSpPr>
          <p:nvPr>
            <p:ph type="ftr" sz="quarter" idx="11"/>
          </p:nvPr>
        </p:nvSpPr>
        <p:spPr>
          <a:xfrm>
            <a:off x="841687" y="6356350"/>
            <a:ext cx="4114800" cy="365125"/>
          </a:xfrm>
          <a:prstGeom prst="rect">
            <a:avLst/>
          </a:prstGeom>
        </p:spPr>
        <p:txBody>
          <a:bodyPr/>
          <a:lstStyle/>
          <a:p>
            <a:r>
              <a:rPr lang="en-US" dirty="0"/>
              <a:t>   |  CHARLES E. SMITH LIFE COMMUNITIES </a:t>
            </a:r>
          </a:p>
        </p:txBody>
      </p:sp>
      <p:cxnSp>
        <p:nvCxnSpPr>
          <p:cNvPr id="9" name="Straight Connector 8"/>
          <p:cNvCxnSpPr/>
          <p:nvPr userDrawn="1"/>
        </p:nvCxnSpPr>
        <p:spPr>
          <a:xfrm>
            <a:off x="838200" y="6268995"/>
            <a:ext cx="105156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Picture Placeholder 13"/>
          <p:cNvSpPr>
            <a:spLocks noGrp="1"/>
          </p:cNvSpPr>
          <p:nvPr>
            <p:ph type="pic" sz="quarter" idx="15"/>
          </p:nvPr>
        </p:nvSpPr>
        <p:spPr>
          <a:xfrm>
            <a:off x="838200" y="1674813"/>
            <a:ext cx="5100263" cy="4088989"/>
          </a:xfrm>
        </p:spPr>
        <p:txBody>
          <a:bodyPr/>
          <a:lstStyle/>
          <a:p>
            <a:r>
              <a:rPr lang="en-US"/>
              <a:t>Click icon to add picture</a:t>
            </a:r>
          </a:p>
        </p:txBody>
      </p:sp>
      <p:sp>
        <p:nvSpPr>
          <p:cNvPr id="10" name="Picture Placeholder 13"/>
          <p:cNvSpPr>
            <a:spLocks noGrp="1"/>
          </p:cNvSpPr>
          <p:nvPr>
            <p:ph type="pic" sz="quarter" idx="16"/>
          </p:nvPr>
        </p:nvSpPr>
        <p:spPr>
          <a:xfrm>
            <a:off x="6253537" y="1674813"/>
            <a:ext cx="5100263" cy="4088989"/>
          </a:xfrm>
        </p:spPr>
        <p:txBody>
          <a:bodyPr/>
          <a:lstStyle/>
          <a:p>
            <a:r>
              <a:rPr lang="en-US"/>
              <a:t>Click icon to add picture</a:t>
            </a:r>
          </a:p>
        </p:txBody>
      </p:sp>
    </p:spTree>
    <p:extLst>
      <p:ext uri="{BB962C8B-B14F-4D97-AF65-F5344CB8AC3E}">
        <p14:creationId xmlns:p14="http://schemas.microsoft.com/office/powerpoint/2010/main" val="762469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9"/>
          <p:cNvSpPr>
            <a:spLocks noGrp="1"/>
          </p:cNvSpPr>
          <p:nvPr>
            <p:ph type="ftr" sz="quarter" idx="3"/>
          </p:nvPr>
        </p:nvSpPr>
        <p:spPr>
          <a:xfrm>
            <a:off x="838200" y="6356350"/>
            <a:ext cx="4114800" cy="365125"/>
          </a:xfrm>
          <a:prstGeom prst="rect">
            <a:avLst/>
          </a:prstGeom>
        </p:spPr>
        <p:txBody>
          <a:bodyPr vert="horz" lIns="91440" tIns="45720" rIns="91440" bIns="45720" rtlCol="0" anchor="ctr"/>
          <a:lstStyle>
            <a:lvl1pPr algn="l">
              <a:defRPr sz="800" b="1" i="0" spc="100" baseline="0">
                <a:solidFill>
                  <a:srgbClr val="003057"/>
                </a:solidFill>
                <a:latin typeface="Arial" charset="0"/>
                <a:ea typeface="Arial" charset="0"/>
                <a:cs typeface="Arial" charset="0"/>
              </a:defRPr>
            </a:lvl1pPr>
          </a:lstStyle>
          <a:p>
            <a:r>
              <a:rPr lang="en-US" dirty="0"/>
              <a:t>   |  CHARLES E. SMITH LIFE COMMUNITIES </a:t>
            </a:r>
          </a:p>
        </p:txBody>
      </p:sp>
    </p:spTree>
    <p:extLst>
      <p:ext uri="{BB962C8B-B14F-4D97-AF65-F5344CB8AC3E}">
        <p14:creationId xmlns:p14="http://schemas.microsoft.com/office/powerpoint/2010/main" val="1168671486"/>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0" r:id="rId3"/>
    <p:sldLayoutId id="2147483664" r:id="rId4"/>
    <p:sldLayoutId id="2147483651" r:id="rId5"/>
    <p:sldLayoutId id="2147483652" r:id="rId6"/>
    <p:sldLayoutId id="2147483660" r:id="rId7"/>
    <p:sldLayoutId id="2147483661" r:id="rId8"/>
    <p:sldLayoutId id="2147483662" r:id="rId9"/>
    <p:sldLayoutId id="2147483663" r:id="rId10"/>
  </p:sldLayoutIdLst>
  <p:hf hdr="0" dt="0"/>
  <p:txStyles>
    <p:titleStyle>
      <a:lvl1pPr algn="l" defTabSz="914400" rtl="0" eaLnBrk="1" latinLnBrk="0" hangingPunct="1">
        <a:lnSpc>
          <a:spcPct val="90000"/>
        </a:lnSpc>
        <a:spcBef>
          <a:spcPct val="0"/>
        </a:spcBef>
        <a:buNone/>
        <a:defRPr sz="3200" b="1" i="0" kern="1200">
          <a:solidFill>
            <a:srgbClr val="003057"/>
          </a:solidFill>
          <a:latin typeface="Arial" charset="0"/>
          <a:ea typeface="Arial" charset="0"/>
          <a:cs typeface="Arial" charset="0"/>
        </a:defRPr>
      </a:lvl1pPr>
    </p:titleStyle>
    <p:bodyStyle>
      <a:lvl1pPr marL="0" indent="0" algn="l" defTabSz="914400" rtl="0" eaLnBrk="1" latinLnBrk="0" hangingPunct="1">
        <a:lnSpc>
          <a:spcPct val="90000"/>
        </a:lnSpc>
        <a:spcBef>
          <a:spcPts val="1000"/>
        </a:spcBef>
        <a:buClr>
          <a:srgbClr val="B9975B"/>
        </a:buClr>
        <a:buFont typeface="Arial"/>
        <a:buNone/>
        <a:defRPr sz="2400" b="0" i="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Clr>
          <a:srgbClr val="B9975B"/>
        </a:buClr>
        <a:buFont typeface="Arial"/>
        <a:buChar char="•"/>
        <a:defRPr sz="2400" b="0" i="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Clr>
          <a:srgbClr val="B9975B"/>
        </a:buClr>
        <a:buFont typeface="Arial"/>
        <a:buChar char="•"/>
        <a:defRPr sz="2400" b="0" i="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Clr>
          <a:srgbClr val="B9975B"/>
        </a:buClr>
        <a:buFont typeface="Arial"/>
        <a:buChar char="•"/>
        <a:defRPr sz="24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Clr>
          <a:srgbClr val="B9975B"/>
        </a:buClr>
        <a:buFont typeface="Arial"/>
        <a:buChar char="•"/>
        <a:defRPr sz="24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hyperlink" Target="https://www.smithlifecommunities.org/care-services/eldersafe-care/"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hyperlink" Target="https://www.surveymonkey.com/r/63YH2LB"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www.ncea.acl.gov/library/gov_report/docs/ejrp_roadmap.pdf" TargetMode="External"/><Relationship Id="rId2" Type="http://schemas.openxmlformats.org/officeDocument/2006/relationships/hyperlink" Target="https://www.ptsd.va.gov/professional/consult/2017lecture_archive/02152017_lecture_slides.pdf"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30238" y="1997788"/>
            <a:ext cx="5866544" cy="1259923"/>
          </a:xfrm>
        </p:spPr>
        <p:txBody>
          <a:bodyPr>
            <a:normAutofit/>
          </a:bodyPr>
          <a:lstStyle/>
          <a:p>
            <a:pPr algn="ctr"/>
            <a:r>
              <a:rPr lang="en-US" dirty="0"/>
              <a:t>Elder Abuse Prevention and Response</a:t>
            </a:r>
          </a:p>
        </p:txBody>
      </p:sp>
      <p:sp>
        <p:nvSpPr>
          <p:cNvPr id="3" name="Subtitle 2"/>
          <p:cNvSpPr>
            <a:spLocks noGrp="1"/>
          </p:cNvSpPr>
          <p:nvPr>
            <p:ph type="subTitle" idx="1"/>
          </p:nvPr>
        </p:nvSpPr>
        <p:spPr>
          <a:xfrm>
            <a:off x="5630238" y="3322540"/>
            <a:ext cx="5037762" cy="291868"/>
          </a:xfrm>
        </p:spPr>
        <p:txBody>
          <a:bodyPr>
            <a:noAutofit/>
          </a:bodyPr>
          <a:lstStyle/>
          <a:p>
            <a:pPr algn="ctr"/>
            <a:r>
              <a:rPr lang="en-US" sz="2000" dirty="0"/>
              <a:t>Your Vital Role in Safeguarding Older and Vulnerable Adults</a:t>
            </a:r>
          </a:p>
        </p:txBody>
      </p:sp>
      <p:sp>
        <p:nvSpPr>
          <p:cNvPr id="4" name="Text Placeholder 3"/>
          <p:cNvSpPr>
            <a:spLocks noGrp="1"/>
          </p:cNvSpPr>
          <p:nvPr>
            <p:ph type="body" sz="quarter" idx="10"/>
          </p:nvPr>
        </p:nvSpPr>
        <p:spPr>
          <a:xfrm>
            <a:off x="5630863" y="4181867"/>
            <a:ext cx="5037137" cy="942992"/>
          </a:xfrm>
        </p:spPr>
        <p:txBody>
          <a:bodyPr>
            <a:normAutofit/>
          </a:bodyPr>
          <a:lstStyle/>
          <a:p>
            <a:r>
              <a:rPr lang="en-US" dirty="0"/>
              <a:t>Presented by </a:t>
            </a:r>
          </a:p>
          <a:p>
            <a:r>
              <a:rPr lang="en-US" dirty="0"/>
              <a:t>The ElderSAFE Center</a:t>
            </a:r>
          </a:p>
        </p:txBody>
      </p:sp>
    </p:spTree>
    <p:extLst>
      <p:ext uri="{BB962C8B-B14F-4D97-AF65-F5344CB8AC3E}">
        <p14:creationId xmlns:p14="http://schemas.microsoft.com/office/powerpoint/2010/main" val="1910427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50" y="2399665"/>
            <a:ext cx="10515600" cy="1052709"/>
          </a:xfrm>
        </p:spPr>
        <p:txBody>
          <a:bodyPr/>
          <a:lstStyle/>
          <a:p>
            <a:r>
              <a:rPr lang="en-US" dirty="0"/>
              <a:t>Understanding Elder Abuse</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10</a:t>
            </a:fld>
            <a:endParaRPr lang="uk-UA" dirty="0"/>
          </a:p>
        </p:txBody>
      </p:sp>
    </p:spTree>
    <p:extLst>
      <p:ext uri="{BB962C8B-B14F-4D97-AF65-F5344CB8AC3E}">
        <p14:creationId xmlns:p14="http://schemas.microsoft.com/office/powerpoint/2010/main" val="2657559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Definition of Elder Abuse</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11</a:t>
            </a:fld>
            <a:endParaRPr lang="uk-UA" dirty="0"/>
          </a:p>
        </p:txBody>
      </p:sp>
      <p:sp>
        <p:nvSpPr>
          <p:cNvPr id="5" name="Text Placeholder 4"/>
          <p:cNvSpPr>
            <a:spLocks noGrp="1"/>
          </p:cNvSpPr>
          <p:nvPr>
            <p:ph type="body" sz="quarter" idx="13"/>
          </p:nvPr>
        </p:nvSpPr>
        <p:spPr>
          <a:xfrm>
            <a:off x="1114747" y="1650574"/>
            <a:ext cx="10555283" cy="4423986"/>
          </a:xfrm>
        </p:spPr>
        <p:txBody>
          <a:bodyPr>
            <a:normAutofit/>
          </a:bodyPr>
          <a:lstStyle/>
          <a:p>
            <a:r>
              <a:rPr lang="en-US" dirty="0"/>
              <a:t>Elder abuse “includes physical, sexual or psychological abuse, as well as neglect, abandonment, and financial exploitation of an older person by another person or entity that occurs in any setting (e.g., home, community, or facility) either in a relationship where there is an expectation of trust and/or when an older person is targeted based on age or disability.”</a:t>
            </a:r>
          </a:p>
          <a:p>
            <a:endParaRPr lang="en-US" dirty="0"/>
          </a:p>
          <a:p>
            <a:endParaRPr lang="en-US" dirty="0"/>
          </a:p>
          <a:p>
            <a:endParaRPr lang="en-US" dirty="0"/>
          </a:p>
          <a:p>
            <a:r>
              <a:rPr lang="en-US" dirty="0"/>
              <a:t>(Elder Justice Roadmap report, 2014)</a:t>
            </a:r>
          </a:p>
          <a:p>
            <a:endParaRPr lang="en-US" dirty="0"/>
          </a:p>
        </p:txBody>
      </p:sp>
    </p:spTree>
    <p:extLst>
      <p:ext uri="{BB962C8B-B14F-4D97-AF65-F5344CB8AC3E}">
        <p14:creationId xmlns:p14="http://schemas.microsoft.com/office/powerpoint/2010/main" val="2533834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Elder Abuse Facts</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12</a:t>
            </a:fld>
            <a:endParaRPr lang="uk-UA" dirty="0"/>
          </a:p>
        </p:txBody>
      </p:sp>
      <p:sp>
        <p:nvSpPr>
          <p:cNvPr id="5" name="Text Placeholder 4"/>
          <p:cNvSpPr>
            <a:spLocks noGrp="1"/>
          </p:cNvSpPr>
          <p:nvPr>
            <p:ph type="body" sz="quarter" idx="13"/>
          </p:nvPr>
        </p:nvSpPr>
        <p:spPr>
          <a:xfrm>
            <a:off x="523989" y="2273758"/>
            <a:ext cx="6714093" cy="3324266"/>
          </a:xfrm>
        </p:spPr>
        <p:txBody>
          <a:bodyPr/>
          <a:lstStyle/>
          <a:p>
            <a:pPr marL="342900" indent="-342900">
              <a:buFont typeface="Arial" panose="020B0604020202020204" pitchFamily="34" charset="0"/>
              <a:buChar char="•"/>
            </a:pPr>
            <a:r>
              <a:rPr lang="en-US" dirty="0"/>
              <a:t>Affects nearly 5 million individuals every year in the U.S.</a:t>
            </a:r>
          </a:p>
          <a:p>
            <a:pPr marL="342900" indent="-342900">
              <a:buFont typeface="Arial" panose="020B0604020202020204" pitchFamily="34" charset="0"/>
              <a:buChar char="•"/>
            </a:pPr>
            <a:r>
              <a:rPr lang="en-US" dirty="0"/>
              <a:t>1 in 10 older adults will experience abuse</a:t>
            </a:r>
          </a:p>
          <a:p>
            <a:pPr marL="342900" indent="-342900">
              <a:buFont typeface="Arial" panose="020B0604020202020204" pitchFamily="34" charset="0"/>
              <a:buChar char="•"/>
            </a:pPr>
            <a:r>
              <a:rPr lang="en-US" dirty="0"/>
              <a:t>For every case reported, 23 cases go unreported</a:t>
            </a:r>
          </a:p>
        </p:txBody>
      </p:sp>
      <p:sp>
        <p:nvSpPr>
          <p:cNvPr id="6" name="Text Placeholder 5"/>
          <p:cNvSpPr>
            <a:spLocks noGrp="1"/>
          </p:cNvSpPr>
          <p:nvPr>
            <p:ph type="body" sz="quarter" idx="14"/>
          </p:nvPr>
        </p:nvSpPr>
        <p:spPr>
          <a:xfrm>
            <a:off x="523989" y="1724441"/>
            <a:ext cx="8199438" cy="461963"/>
          </a:xfrm>
        </p:spPr>
        <p:txBody>
          <a:bodyPr/>
          <a:lstStyle/>
          <a:p>
            <a:r>
              <a:rPr lang="en-US" dirty="0"/>
              <a:t>The Scope of the Issue</a:t>
            </a:r>
          </a:p>
        </p:txBody>
      </p:sp>
      <p:sp>
        <p:nvSpPr>
          <p:cNvPr id="7" name="TextBox 6"/>
          <p:cNvSpPr txBox="1"/>
          <p:nvPr/>
        </p:nvSpPr>
        <p:spPr>
          <a:xfrm>
            <a:off x="6106444" y="5685378"/>
            <a:ext cx="5638800"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(National Center on Elder Abuse, 2014; </a:t>
            </a:r>
            <a:r>
              <a:rPr lang="en-US" dirty="0" err="1">
                <a:latin typeface="Arial" panose="020B0604020202020204" pitchFamily="34" charset="0"/>
                <a:cs typeface="Arial" panose="020B0604020202020204" pitchFamily="34" charset="0"/>
              </a:rPr>
              <a:t>Acierno</a:t>
            </a:r>
            <a:r>
              <a:rPr lang="en-US" dirty="0">
                <a:latin typeface="Arial" panose="020B0604020202020204" pitchFamily="34" charset="0"/>
                <a:cs typeface="Arial" panose="020B0604020202020204" pitchFamily="34" charset="0"/>
              </a:rPr>
              <a:t> et al., 2010; Lifespan of Greater Rochester et al., 2011) </a:t>
            </a:r>
          </a:p>
        </p:txBody>
      </p:sp>
      <p:pic>
        <p:nvPicPr>
          <p:cNvPr id="8" name="Picture 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38082" y="1341758"/>
            <a:ext cx="4589620" cy="2594133"/>
          </a:xfrm>
          <a:prstGeom prst="rect">
            <a:avLst/>
          </a:prstGeom>
        </p:spPr>
      </p:pic>
    </p:spTree>
    <p:extLst>
      <p:ext uri="{BB962C8B-B14F-4D97-AF65-F5344CB8AC3E}">
        <p14:creationId xmlns:p14="http://schemas.microsoft.com/office/powerpoint/2010/main" val="3077960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Commits Elder Abuse?	</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13</a:t>
            </a:fld>
            <a:endParaRPr lang="uk-UA" dirty="0"/>
          </a:p>
        </p:txBody>
      </p:sp>
      <p:sp>
        <p:nvSpPr>
          <p:cNvPr id="5" name="Text Placeholder 4"/>
          <p:cNvSpPr>
            <a:spLocks noGrp="1"/>
          </p:cNvSpPr>
          <p:nvPr>
            <p:ph type="body" sz="quarter" idx="13"/>
          </p:nvPr>
        </p:nvSpPr>
        <p:spPr>
          <a:xfrm>
            <a:off x="1917843" y="1796033"/>
            <a:ext cx="8199437" cy="3236912"/>
          </a:xfrm>
        </p:spPr>
        <p:txBody>
          <a:bodyPr/>
          <a:lstStyle/>
          <a:p>
            <a:pPr marL="342900" indent="-342900">
              <a:buFont typeface="Arial" panose="020B0604020202020204" pitchFamily="34" charset="0"/>
              <a:buChar char="•"/>
            </a:pPr>
            <a:r>
              <a:rPr lang="en-US" dirty="0"/>
              <a:t>A Spouse or dating partner</a:t>
            </a:r>
          </a:p>
          <a:p>
            <a:pPr marL="342900" indent="-342900">
              <a:buFont typeface="Arial" panose="020B0604020202020204" pitchFamily="34" charset="0"/>
              <a:buChar char="•"/>
            </a:pPr>
            <a:r>
              <a:rPr lang="en-US" dirty="0"/>
              <a:t>Family Member (adult child, grandchild, niece, nephew, sibling, in-laws, etc.)</a:t>
            </a:r>
          </a:p>
          <a:p>
            <a:pPr marL="342900" indent="-342900">
              <a:buFont typeface="Arial" panose="020B0604020202020204" pitchFamily="34" charset="0"/>
              <a:buChar char="•"/>
            </a:pPr>
            <a:r>
              <a:rPr lang="en-US" dirty="0"/>
              <a:t>Caregiver</a:t>
            </a:r>
          </a:p>
          <a:p>
            <a:pPr marL="342900" indent="-342900">
              <a:buFont typeface="Arial" panose="020B0604020202020204" pitchFamily="34" charset="0"/>
              <a:buChar char="•"/>
            </a:pPr>
            <a:r>
              <a:rPr lang="en-US" dirty="0"/>
              <a:t>Professionals</a:t>
            </a:r>
          </a:p>
          <a:p>
            <a:pPr marL="342900" indent="-342900">
              <a:buFont typeface="Arial" panose="020B0604020202020204" pitchFamily="34" charset="0"/>
              <a:buChar char="•"/>
            </a:pPr>
            <a:r>
              <a:rPr lang="en-US" dirty="0"/>
              <a:t>Neighbor or friend</a:t>
            </a:r>
          </a:p>
          <a:p>
            <a:pPr marL="342900" indent="-342900">
              <a:buFont typeface="Arial" panose="020B0604020202020204" pitchFamily="34" charset="0"/>
              <a:buChar char="•"/>
            </a:pPr>
            <a:r>
              <a:rPr lang="en-US" dirty="0"/>
              <a:t>Stranger</a:t>
            </a:r>
          </a:p>
        </p:txBody>
      </p:sp>
    </p:spTree>
    <p:extLst>
      <p:ext uri="{BB962C8B-B14F-4D97-AF65-F5344CB8AC3E}">
        <p14:creationId xmlns:p14="http://schemas.microsoft.com/office/powerpoint/2010/main" val="803199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Myths and Misconceptions</a:t>
            </a: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100" normalizeH="0" baseline="0" noProof="0">
                <a:ln>
                  <a:noFill/>
                </a:ln>
                <a:solidFill>
                  <a:srgbClr val="003057"/>
                </a:solidFill>
                <a:effectLst/>
                <a:uLnTx/>
                <a:uFillTx/>
                <a:latin typeface="Arial" charset="0"/>
                <a:cs typeface="Arial" charset="0"/>
              </a:rPr>
              <a:t>   |  CHARLES E. SMITH LIFE COMMUNITIES </a:t>
            </a:r>
            <a:endParaRPr kumimoji="0" lang="en-US" sz="800" b="1" i="0" u="none" strike="noStrike" kern="1200" cap="none" spc="100" normalizeH="0" baseline="0" noProof="0" dirty="0">
              <a:ln>
                <a:noFill/>
              </a:ln>
              <a:solidFill>
                <a:srgbClr val="003057"/>
              </a:solidFill>
              <a:effectLst/>
              <a:uLnTx/>
              <a:uFillTx/>
              <a:latin typeface="Arial" charset="0"/>
              <a:cs typeface="Arial" charset="0"/>
            </a:endParaRP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864AF3-807A-0B45-8A11-3F9697D53283}" type="slidenum">
              <a:rPr kumimoji="0" lang="uk-UA" sz="800" b="1" i="0" u="none" strike="noStrike" kern="1200" cap="none" spc="100" normalizeH="0" baseline="0" noProof="0" smtClean="0">
                <a:ln>
                  <a:noFill/>
                </a:ln>
                <a:solidFill>
                  <a:srgbClr val="003057"/>
                </a:solidFill>
                <a:effectLst/>
                <a:uLnTx/>
                <a:uFillTx/>
                <a:latin typeface="Arial" charset="0"/>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uk-UA" sz="800" b="1" i="0" u="none" strike="noStrike" kern="1200" cap="none" spc="100" normalizeH="0" baseline="0" noProof="0" dirty="0">
              <a:ln>
                <a:noFill/>
              </a:ln>
              <a:solidFill>
                <a:srgbClr val="003057"/>
              </a:solidFill>
              <a:effectLst/>
              <a:uLnTx/>
              <a:uFillTx/>
              <a:latin typeface="Arial" charset="0"/>
              <a:cs typeface="Arial" charset="0"/>
            </a:endParaRPr>
          </a:p>
        </p:txBody>
      </p:sp>
      <p:sp>
        <p:nvSpPr>
          <p:cNvPr id="5" name="Text Placeholder 4"/>
          <p:cNvSpPr>
            <a:spLocks noGrp="1"/>
          </p:cNvSpPr>
          <p:nvPr>
            <p:ph type="body" sz="quarter" idx="13"/>
          </p:nvPr>
        </p:nvSpPr>
        <p:spPr>
          <a:xfrm>
            <a:off x="2000036" y="2206107"/>
            <a:ext cx="8520701" cy="3651761"/>
          </a:xfrm>
        </p:spPr>
        <p:txBody>
          <a:bodyPr>
            <a:normAutofit fontScale="92500"/>
          </a:bodyPr>
          <a:lstStyle/>
          <a:p>
            <a:pPr marL="342900" indent="-342900">
              <a:buFont typeface="Arial" panose="020B0604020202020204" pitchFamily="34" charset="0"/>
              <a:buChar char="•"/>
            </a:pPr>
            <a:r>
              <a:rPr lang="en-US" dirty="0"/>
              <a:t>Elder mistreatment should be confirmed before its reported.</a:t>
            </a:r>
          </a:p>
          <a:p>
            <a:pPr marL="342900" indent="-342900">
              <a:buFont typeface="Arial" panose="020B0604020202020204" pitchFamily="34" charset="0"/>
              <a:buChar char="•"/>
            </a:pPr>
            <a:r>
              <a:rPr lang="en-US" dirty="0"/>
              <a:t>If an older adult is cognitively impaired, they can’t accurately report abuse.</a:t>
            </a:r>
          </a:p>
          <a:p>
            <a:pPr marL="342900" indent="-342900">
              <a:buFont typeface="Arial" panose="020B0604020202020204" pitchFamily="34" charset="0"/>
              <a:buChar char="•"/>
            </a:pPr>
            <a:r>
              <a:rPr lang="en-US" dirty="0"/>
              <a:t>If an older person denies abuse, that means it did not happen.</a:t>
            </a:r>
          </a:p>
          <a:p>
            <a:pPr marL="342900" indent="-342900">
              <a:buFont typeface="Arial" panose="020B0604020202020204" pitchFamily="34" charset="0"/>
              <a:buChar char="•"/>
            </a:pPr>
            <a:r>
              <a:rPr lang="en-US" dirty="0"/>
              <a:t>If an older adult asks you not to report abuse, you need to honor their wishes.</a:t>
            </a:r>
          </a:p>
          <a:p>
            <a:pPr marL="342900" indent="-342900">
              <a:buFont typeface="Arial" panose="020B0604020202020204" pitchFamily="34" charset="0"/>
              <a:buChar char="•"/>
            </a:pPr>
            <a:r>
              <a:rPr lang="en-US" dirty="0"/>
              <a:t>Older adults should be able to make their own decisions even if they are bad decisions.</a:t>
            </a:r>
          </a:p>
          <a:p>
            <a:pPr marL="342900" indent="-342900">
              <a:buFont typeface="Arial" panose="020B0604020202020204" pitchFamily="34" charset="0"/>
              <a:buChar char="•"/>
            </a:pPr>
            <a:r>
              <a:rPr lang="en-US" dirty="0"/>
              <a:t>Elder abuse mostly takes place in nursing homes.</a:t>
            </a:r>
          </a:p>
          <a:p>
            <a:endParaRPr lang="en-US" dirty="0"/>
          </a:p>
        </p:txBody>
      </p:sp>
      <p:sp>
        <p:nvSpPr>
          <p:cNvPr id="6" name="Text Placeholder 5"/>
          <p:cNvSpPr>
            <a:spLocks noGrp="1"/>
          </p:cNvSpPr>
          <p:nvPr>
            <p:ph type="body" sz="quarter" idx="14"/>
          </p:nvPr>
        </p:nvSpPr>
        <p:spPr>
          <a:xfrm>
            <a:off x="1996281" y="1580813"/>
            <a:ext cx="8199438" cy="461963"/>
          </a:xfrm>
        </p:spPr>
        <p:txBody>
          <a:bodyPr/>
          <a:lstStyle/>
          <a:p>
            <a:r>
              <a:rPr lang="en-US" dirty="0"/>
              <a:t>What are your thoughts?</a:t>
            </a:r>
          </a:p>
        </p:txBody>
      </p:sp>
    </p:spTree>
    <p:extLst>
      <p:ext uri="{BB962C8B-B14F-4D97-AF65-F5344CB8AC3E}">
        <p14:creationId xmlns:p14="http://schemas.microsoft.com/office/powerpoint/2010/main" val="3764056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E15CD34-8FD4-FD4C-9EA9-79ADD18B3FAC}"/>
              </a:ext>
            </a:extLst>
          </p:cNvPr>
          <p:cNvSpPr/>
          <p:nvPr/>
        </p:nvSpPr>
        <p:spPr>
          <a:xfrm>
            <a:off x="2439184" y="1683067"/>
            <a:ext cx="6745455" cy="4391825"/>
          </a:xfrm>
          <a:prstGeom prst="rect">
            <a:avLst/>
          </a:prstGeom>
          <a:solidFill>
            <a:srgbClr val="5A96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Does caregiver stress / burnout cause elder abuse?</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15</a:t>
            </a:fld>
            <a:endParaRPr lang="uk-UA" dirty="0"/>
          </a:p>
        </p:txBody>
      </p:sp>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657356" y="2205990"/>
            <a:ext cx="4309110" cy="3868901"/>
          </a:xfrm>
          <a:prstGeom prst="rect">
            <a:avLst/>
          </a:prstGeom>
        </p:spPr>
      </p:pic>
    </p:spTree>
    <p:extLst>
      <p:ext uri="{BB962C8B-B14F-4D97-AF65-F5344CB8AC3E}">
        <p14:creationId xmlns:p14="http://schemas.microsoft.com/office/powerpoint/2010/main" val="4013622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943072"/>
            <a:ext cx="10515600" cy="1052709"/>
          </a:xfrm>
        </p:spPr>
        <p:txBody>
          <a:bodyPr/>
          <a:lstStyle/>
          <a:p>
            <a:r>
              <a:rPr lang="en-US" dirty="0"/>
              <a:t>The Types of Abuse</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16</a:t>
            </a:fld>
            <a:endParaRPr lang="uk-UA" dirty="0"/>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18950" y="0"/>
            <a:ext cx="5734850" cy="6200826"/>
          </a:xfrm>
          <a:prstGeom prst="rect">
            <a:avLst/>
          </a:prstGeom>
        </p:spPr>
      </p:pic>
    </p:spTree>
    <p:extLst>
      <p:ext uri="{BB962C8B-B14F-4D97-AF65-F5344CB8AC3E}">
        <p14:creationId xmlns:p14="http://schemas.microsoft.com/office/powerpoint/2010/main" val="1968432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Physical Abuse</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17</a:t>
            </a:fld>
            <a:endParaRPr lang="uk-UA" dirty="0"/>
          </a:p>
        </p:txBody>
      </p:sp>
      <p:sp>
        <p:nvSpPr>
          <p:cNvPr id="5" name="Text Placeholder 4"/>
          <p:cNvSpPr>
            <a:spLocks noGrp="1"/>
          </p:cNvSpPr>
          <p:nvPr>
            <p:ph type="body" sz="quarter" idx="13"/>
          </p:nvPr>
        </p:nvSpPr>
        <p:spPr>
          <a:xfrm>
            <a:off x="1658936" y="1577544"/>
            <a:ext cx="8199437" cy="4309547"/>
          </a:xfrm>
        </p:spPr>
        <p:txBody>
          <a:bodyPr>
            <a:normAutofit/>
          </a:bodyPr>
          <a:lstStyle/>
          <a:p>
            <a:r>
              <a:rPr lang="en-US" dirty="0"/>
              <a:t>Use of force causing pain, harm or physical injury. </a:t>
            </a:r>
          </a:p>
          <a:p>
            <a:endParaRPr lang="en-US" dirty="0"/>
          </a:p>
          <a:p>
            <a:r>
              <a:rPr lang="en-US" dirty="0"/>
              <a:t>Examples: </a:t>
            </a:r>
          </a:p>
          <a:p>
            <a:pPr marL="342900" indent="-342900">
              <a:buFont typeface="Arial" panose="020B0604020202020204" pitchFamily="34" charset="0"/>
              <a:buChar char="•"/>
            </a:pPr>
            <a:r>
              <a:rPr lang="en-US" dirty="0"/>
              <a:t>Kicking, hitting, pushing, slapping, pinching</a:t>
            </a:r>
          </a:p>
          <a:p>
            <a:pPr marL="342900" indent="-342900">
              <a:buFont typeface="Arial" panose="020B0604020202020204" pitchFamily="34" charset="0"/>
              <a:buChar char="•"/>
            </a:pPr>
            <a:r>
              <a:rPr lang="en-US" dirty="0"/>
              <a:t>Inappropriate use of medications</a:t>
            </a:r>
          </a:p>
          <a:p>
            <a:pPr marL="342900" indent="-342900">
              <a:buFont typeface="Arial" panose="020B0604020202020204" pitchFamily="34" charset="0"/>
              <a:buChar char="•"/>
            </a:pPr>
            <a:r>
              <a:rPr lang="en-US" dirty="0"/>
              <a:t>Unneeded physical restraints</a:t>
            </a:r>
          </a:p>
          <a:p>
            <a:pPr marL="342900" indent="-342900">
              <a:buFont typeface="Arial" panose="020B0604020202020204" pitchFamily="34" charset="0"/>
              <a:buChar char="•"/>
            </a:pPr>
            <a:r>
              <a:rPr lang="en-US" dirty="0"/>
              <a:t>Controlling access to / breaking assistive aides</a:t>
            </a:r>
          </a:p>
          <a:p>
            <a:pPr marL="342900" indent="-342900">
              <a:buFont typeface="Arial" panose="020B0604020202020204" pitchFamily="34" charset="0"/>
              <a:buChar char="•"/>
            </a:pPr>
            <a:r>
              <a:rPr lang="en-US" dirty="0"/>
              <a:t>Moving / handling roughly </a:t>
            </a:r>
          </a:p>
          <a:p>
            <a:pPr marL="342900" indent="-342900">
              <a:buFont typeface="Arial" panose="020B0604020202020204" pitchFamily="34" charset="0"/>
              <a:buChar char="•"/>
            </a:pPr>
            <a:r>
              <a:rPr lang="en-US" dirty="0"/>
              <a:t>Not respecting social distancing </a:t>
            </a: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58373" y="693145"/>
            <a:ext cx="1998276" cy="1256866"/>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52317" y="2577453"/>
            <a:ext cx="1604332" cy="1203249"/>
          </a:xfrm>
          <a:prstGeom prst="rect">
            <a:avLst/>
          </a:prstGeom>
        </p:spPr>
      </p:pic>
      <p:pic>
        <p:nvPicPr>
          <p:cNvPr id="10" name="Picture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938054" y="4408144"/>
            <a:ext cx="1918595" cy="1279063"/>
          </a:xfrm>
          <a:prstGeom prst="rect">
            <a:avLst/>
          </a:prstGeom>
        </p:spPr>
      </p:pic>
    </p:spTree>
    <p:extLst>
      <p:ext uri="{BB962C8B-B14F-4D97-AF65-F5344CB8AC3E}">
        <p14:creationId xmlns:p14="http://schemas.microsoft.com/office/powerpoint/2010/main" val="3620646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Psychological or Emotional Abuse</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18</a:t>
            </a:fld>
            <a:endParaRPr lang="uk-UA" dirty="0"/>
          </a:p>
        </p:txBody>
      </p:sp>
      <p:sp>
        <p:nvSpPr>
          <p:cNvPr id="5" name="Text Placeholder 4"/>
          <p:cNvSpPr>
            <a:spLocks noGrp="1"/>
          </p:cNvSpPr>
          <p:nvPr>
            <p:ph type="body" sz="quarter" idx="13"/>
          </p:nvPr>
        </p:nvSpPr>
        <p:spPr>
          <a:xfrm>
            <a:off x="979503" y="1713053"/>
            <a:ext cx="5795011" cy="4294207"/>
          </a:xfrm>
        </p:spPr>
        <p:txBody>
          <a:bodyPr>
            <a:normAutofit/>
          </a:bodyPr>
          <a:lstStyle/>
          <a:p>
            <a:r>
              <a:rPr lang="en-US" dirty="0"/>
              <a:t>Mistreatment that affects someone’s emotional or mental health.</a:t>
            </a:r>
          </a:p>
          <a:p>
            <a:endParaRPr lang="en-US" dirty="0"/>
          </a:p>
          <a:p>
            <a:r>
              <a:rPr lang="en-US" dirty="0"/>
              <a:t>Examples: </a:t>
            </a:r>
          </a:p>
          <a:p>
            <a:pPr marL="342900" indent="-342900">
              <a:buFont typeface="Arial" panose="020B0604020202020204" pitchFamily="34" charset="0"/>
              <a:buChar char="•"/>
            </a:pPr>
            <a:r>
              <a:rPr lang="en-US" dirty="0"/>
              <a:t>Ignoring</a:t>
            </a:r>
          </a:p>
          <a:p>
            <a:pPr marL="342900" indent="-342900">
              <a:buFont typeface="Arial" panose="020B0604020202020204" pitchFamily="34" charset="0"/>
              <a:buChar char="•"/>
            </a:pPr>
            <a:r>
              <a:rPr lang="en-US" dirty="0"/>
              <a:t>Threats</a:t>
            </a:r>
          </a:p>
          <a:p>
            <a:pPr marL="342900" indent="-342900">
              <a:buFont typeface="Arial" panose="020B0604020202020204" pitchFamily="34" charset="0"/>
              <a:buChar char="•"/>
            </a:pPr>
            <a:r>
              <a:rPr lang="en-US" dirty="0"/>
              <a:t>Humiliation, mocking</a:t>
            </a:r>
          </a:p>
          <a:p>
            <a:pPr marL="342900" indent="-342900">
              <a:buFont typeface="Arial" panose="020B0604020202020204" pitchFamily="34" charset="0"/>
              <a:buChar char="•"/>
            </a:pPr>
            <a:r>
              <a:rPr lang="en-US" dirty="0"/>
              <a:t>Treating them like a child</a:t>
            </a:r>
          </a:p>
          <a:p>
            <a:pPr marL="342900" indent="-342900">
              <a:buFont typeface="Arial" panose="020B0604020202020204" pitchFamily="34" charset="0"/>
              <a:buChar char="•"/>
            </a:pPr>
            <a:r>
              <a:rPr lang="en-US" dirty="0"/>
              <a:t>Not allowing communication or visits with friends or family</a:t>
            </a:r>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292340" y="2245322"/>
            <a:ext cx="4532947" cy="3683905"/>
          </a:xfrm>
          <a:prstGeom prst="rect">
            <a:avLst/>
          </a:prstGeom>
        </p:spPr>
      </p:pic>
    </p:spTree>
    <p:extLst>
      <p:ext uri="{BB962C8B-B14F-4D97-AF65-F5344CB8AC3E}">
        <p14:creationId xmlns:p14="http://schemas.microsoft.com/office/powerpoint/2010/main" val="3006472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Financial Exploitation</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19</a:t>
            </a:fld>
            <a:endParaRPr lang="uk-UA" dirty="0"/>
          </a:p>
        </p:txBody>
      </p:sp>
      <p:sp>
        <p:nvSpPr>
          <p:cNvPr id="5" name="Text Placeholder 4"/>
          <p:cNvSpPr>
            <a:spLocks noGrp="1"/>
          </p:cNvSpPr>
          <p:nvPr>
            <p:ph type="body" sz="quarter" idx="13"/>
          </p:nvPr>
        </p:nvSpPr>
        <p:spPr>
          <a:xfrm>
            <a:off x="1851446" y="1904648"/>
            <a:ext cx="8199437" cy="3964887"/>
          </a:xfrm>
        </p:spPr>
        <p:txBody>
          <a:bodyPr/>
          <a:lstStyle/>
          <a:p>
            <a:r>
              <a:rPr lang="en-US" dirty="0"/>
              <a:t>The misuse of another’s person’s money, property or resources for self-gain.</a:t>
            </a:r>
          </a:p>
          <a:p>
            <a:endParaRPr lang="en-US" dirty="0"/>
          </a:p>
          <a:p>
            <a:r>
              <a:rPr lang="en-US" dirty="0"/>
              <a:t>Examples: </a:t>
            </a:r>
          </a:p>
          <a:p>
            <a:pPr marL="342900" indent="-342900">
              <a:buFont typeface="Arial" panose="020B0604020202020204" pitchFamily="34" charset="0"/>
              <a:buChar char="•"/>
            </a:pPr>
            <a:r>
              <a:rPr lang="en-US" dirty="0"/>
              <a:t>Taking benefits</a:t>
            </a:r>
          </a:p>
          <a:p>
            <a:pPr marL="342900" indent="-342900">
              <a:buFont typeface="Arial" panose="020B0604020202020204" pitchFamily="34" charset="0"/>
              <a:buChar char="•"/>
            </a:pPr>
            <a:r>
              <a:rPr lang="en-US" dirty="0"/>
              <a:t>Controlling bank accounts or credit cards</a:t>
            </a:r>
          </a:p>
          <a:p>
            <a:pPr marL="342900" indent="-342900">
              <a:buFont typeface="Arial" panose="020B0604020202020204" pitchFamily="34" charset="0"/>
              <a:buChar char="•"/>
            </a:pPr>
            <a:r>
              <a:rPr lang="en-US" dirty="0"/>
              <a:t>Forcing the older adult to change wills or property deeds</a:t>
            </a:r>
          </a:p>
          <a:p>
            <a:pPr marL="342900" indent="-342900">
              <a:buFont typeface="Arial" panose="020B0604020202020204" pitchFamily="34" charset="0"/>
              <a:buChar char="•"/>
            </a:pPr>
            <a:r>
              <a:rPr lang="en-US" dirty="0"/>
              <a:t>Taking possessions or money</a:t>
            </a:r>
          </a:p>
        </p:txBody>
      </p:sp>
    </p:spTree>
    <p:extLst>
      <p:ext uri="{BB962C8B-B14F-4D97-AF65-F5344CB8AC3E}">
        <p14:creationId xmlns:p14="http://schemas.microsoft.com/office/powerpoint/2010/main" val="3892111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Presenters</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2</a:t>
            </a:fld>
            <a:endParaRPr lang="uk-UA" dirty="0"/>
          </a:p>
        </p:txBody>
      </p:sp>
      <p:sp>
        <p:nvSpPr>
          <p:cNvPr id="5" name="Text Placeholder 4"/>
          <p:cNvSpPr>
            <a:spLocks noGrp="1"/>
          </p:cNvSpPr>
          <p:nvPr>
            <p:ph type="body" sz="quarter" idx="13"/>
          </p:nvPr>
        </p:nvSpPr>
        <p:spPr>
          <a:xfrm>
            <a:off x="1114747" y="1538868"/>
            <a:ext cx="10239054" cy="4650059"/>
          </a:xfrm>
        </p:spPr>
        <p:txBody>
          <a:bodyPr>
            <a:normAutofit/>
          </a:bodyPr>
          <a:lstStyle/>
          <a:p>
            <a:r>
              <a:rPr lang="en-US" b="1" dirty="0"/>
              <a:t>Tovah Kasdin</a:t>
            </a:r>
            <a:r>
              <a:rPr lang="en-US" dirty="0"/>
              <a:t>, ElderSAFE Center Director</a:t>
            </a:r>
          </a:p>
          <a:p>
            <a:r>
              <a:rPr lang="en-US" dirty="0"/>
              <a:t>Charles E. Smith Life Communities</a:t>
            </a:r>
          </a:p>
          <a:p>
            <a:endParaRPr lang="en-US" b="1" dirty="0"/>
          </a:p>
          <a:p>
            <a:r>
              <a:rPr lang="en-US" b="1" dirty="0"/>
              <a:t>KerryAnn Aleibar</a:t>
            </a:r>
            <a:r>
              <a:rPr lang="en-US" dirty="0"/>
              <a:t>, ElderSAFE Center Program Manager</a:t>
            </a:r>
          </a:p>
          <a:p>
            <a:r>
              <a:rPr lang="en-US" dirty="0"/>
              <a:t>Charles E. Smith Life Communities</a:t>
            </a:r>
          </a:p>
          <a:p>
            <a:endParaRPr lang="en-US" dirty="0"/>
          </a:p>
          <a:p>
            <a:r>
              <a:rPr lang="en-US" b="1" dirty="0"/>
              <a:t>Sydney Palinkas</a:t>
            </a:r>
            <a:r>
              <a:rPr lang="en-US" dirty="0"/>
              <a:t>, ElderSAFE Center Community Educator</a:t>
            </a:r>
          </a:p>
          <a:p>
            <a:r>
              <a:rPr lang="en-US" dirty="0"/>
              <a:t>Charles E. Smith Life Communities</a:t>
            </a:r>
          </a:p>
        </p:txBody>
      </p:sp>
    </p:spTree>
    <p:extLst>
      <p:ext uri="{BB962C8B-B14F-4D97-AF65-F5344CB8AC3E}">
        <p14:creationId xmlns:p14="http://schemas.microsoft.com/office/powerpoint/2010/main" val="7442959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Sexual Abuse</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20</a:t>
            </a:fld>
            <a:endParaRPr lang="uk-UA" dirty="0"/>
          </a:p>
        </p:txBody>
      </p:sp>
      <p:sp>
        <p:nvSpPr>
          <p:cNvPr id="5" name="Text Placeholder 4"/>
          <p:cNvSpPr>
            <a:spLocks noGrp="1"/>
          </p:cNvSpPr>
          <p:nvPr>
            <p:ph type="body" sz="quarter" idx="13"/>
          </p:nvPr>
        </p:nvSpPr>
        <p:spPr>
          <a:xfrm>
            <a:off x="2000036" y="1863524"/>
            <a:ext cx="8199437" cy="3734500"/>
          </a:xfrm>
        </p:spPr>
        <p:txBody>
          <a:bodyPr/>
          <a:lstStyle/>
          <a:p>
            <a:r>
              <a:rPr lang="en-US" dirty="0"/>
              <a:t>Any type of non-consensual sexual act.</a:t>
            </a:r>
          </a:p>
          <a:p>
            <a:endParaRPr lang="en-US" dirty="0"/>
          </a:p>
          <a:p>
            <a:r>
              <a:rPr lang="en-US" dirty="0"/>
              <a:t>Examples: </a:t>
            </a:r>
          </a:p>
          <a:p>
            <a:pPr marL="342900" indent="-342900">
              <a:buFont typeface="Arial" panose="020B0604020202020204" pitchFamily="34" charset="0"/>
              <a:buChar char="•"/>
            </a:pPr>
            <a:r>
              <a:rPr lang="en-US" dirty="0"/>
              <a:t>Sexual assault</a:t>
            </a:r>
          </a:p>
          <a:p>
            <a:pPr marL="342900" indent="-342900">
              <a:buFont typeface="Arial" panose="020B0604020202020204" pitchFamily="34" charset="0"/>
              <a:buChar char="•"/>
            </a:pPr>
            <a:r>
              <a:rPr lang="en-US" dirty="0"/>
              <a:t>Inappropriate touching</a:t>
            </a:r>
          </a:p>
          <a:p>
            <a:pPr marL="342900" indent="-342900">
              <a:buFont typeface="Arial" panose="020B0604020202020204" pitchFamily="34" charset="0"/>
              <a:buChar char="•"/>
            </a:pPr>
            <a:r>
              <a:rPr lang="en-US" dirty="0"/>
              <a:t>Forced viewing of pornography</a:t>
            </a:r>
          </a:p>
          <a:p>
            <a:pPr marL="342900" indent="-342900">
              <a:buFont typeface="Arial" panose="020B0604020202020204" pitchFamily="34" charset="0"/>
              <a:buChar char="•"/>
            </a:pPr>
            <a:r>
              <a:rPr lang="en-US" dirty="0"/>
              <a:t>Taking photos without permission</a:t>
            </a:r>
          </a:p>
          <a:p>
            <a:pPr marL="342900" indent="-342900">
              <a:buFont typeface="Arial" panose="020B0604020202020204" pitchFamily="34" charset="0"/>
              <a:buChar char="•"/>
            </a:pPr>
            <a:r>
              <a:rPr lang="en-US" dirty="0"/>
              <a:t>Unwanted suggestive / sexual comments</a:t>
            </a:r>
          </a:p>
        </p:txBody>
      </p:sp>
    </p:spTree>
    <p:extLst>
      <p:ext uri="{BB962C8B-B14F-4D97-AF65-F5344CB8AC3E}">
        <p14:creationId xmlns:p14="http://schemas.microsoft.com/office/powerpoint/2010/main" val="415555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Neglect</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21</a:t>
            </a:fld>
            <a:endParaRPr lang="uk-UA" dirty="0"/>
          </a:p>
        </p:txBody>
      </p:sp>
      <p:sp>
        <p:nvSpPr>
          <p:cNvPr id="5" name="Text Placeholder 4"/>
          <p:cNvSpPr>
            <a:spLocks noGrp="1"/>
          </p:cNvSpPr>
          <p:nvPr>
            <p:ph type="body" sz="quarter" idx="13"/>
          </p:nvPr>
        </p:nvSpPr>
        <p:spPr>
          <a:xfrm>
            <a:off x="1577126" y="1531620"/>
            <a:ext cx="8648673" cy="4568238"/>
          </a:xfrm>
        </p:spPr>
        <p:txBody>
          <a:bodyPr/>
          <a:lstStyle/>
          <a:p>
            <a:r>
              <a:rPr lang="en-US" dirty="0"/>
              <a:t>Willful deprivation of one’s basic needs (food, clothing, shelter, medicine, or personal hygiene). </a:t>
            </a:r>
          </a:p>
          <a:p>
            <a:endParaRPr lang="en-US" dirty="0"/>
          </a:p>
          <a:p>
            <a:r>
              <a:rPr lang="en-US" dirty="0"/>
              <a:t>Examples:</a:t>
            </a:r>
          </a:p>
          <a:p>
            <a:pPr marL="342900" indent="-342900">
              <a:buFont typeface="Arial" panose="020B0604020202020204" pitchFamily="34" charset="0"/>
              <a:buChar char="•"/>
            </a:pPr>
            <a:r>
              <a:rPr lang="en-US" dirty="0"/>
              <a:t>Not addressing pain</a:t>
            </a:r>
          </a:p>
          <a:p>
            <a:pPr marL="342900" indent="-342900">
              <a:buFont typeface="Arial" panose="020B0604020202020204" pitchFamily="34" charset="0"/>
              <a:buChar char="•"/>
            </a:pPr>
            <a:r>
              <a:rPr lang="en-US" dirty="0"/>
              <a:t>Not changing clothing / bathing</a:t>
            </a:r>
          </a:p>
          <a:p>
            <a:pPr marL="342900" indent="-342900">
              <a:buFont typeface="Arial" panose="020B0604020202020204" pitchFamily="34" charset="0"/>
              <a:buChar char="•"/>
            </a:pPr>
            <a:r>
              <a:rPr lang="en-US" dirty="0"/>
              <a:t>Not renewing / administering prescriptions</a:t>
            </a:r>
          </a:p>
          <a:p>
            <a:pPr marL="342900" indent="-342900">
              <a:buFont typeface="Arial" panose="020B0604020202020204" pitchFamily="34" charset="0"/>
              <a:buChar char="•"/>
            </a:pPr>
            <a:r>
              <a:rPr lang="en-US" dirty="0"/>
              <a:t>Not addressing toileting needs</a:t>
            </a:r>
          </a:p>
          <a:p>
            <a:pPr marL="342900" indent="-342900">
              <a:buFont typeface="Arial" panose="020B0604020202020204" pitchFamily="34" charset="0"/>
              <a:buChar char="•"/>
            </a:pPr>
            <a:r>
              <a:rPr lang="en-US" dirty="0"/>
              <a:t>Locking older adult in their apartment / bedroom</a:t>
            </a:r>
          </a:p>
          <a:p>
            <a:pPr marL="342900" indent="-342900">
              <a:buFont typeface="Arial" panose="020B0604020202020204" pitchFamily="34" charset="0"/>
              <a:buChar char="•"/>
            </a:pPr>
            <a:r>
              <a:rPr lang="en-US" dirty="0"/>
              <a:t>Leaving older adult in same position for long periods of time</a:t>
            </a:r>
          </a:p>
        </p:txBody>
      </p:sp>
    </p:spTree>
    <p:extLst>
      <p:ext uri="{BB962C8B-B14F-4D97-AF65-F5344CB8AC3E}">
        <p14:creationId xmlns:p14="http://schemas.microsoft.com/office/powerpoint/2010/main" val="25125947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Self-Neglect</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22</a:t>
            </a:fld>
            <a:endParaRPr lang="uk-UA" dirty="0"/>
          </a:p>
        </p:txBody>
      </p:sp>
      <p:sp>
        <p:nvSpPr>
          <p:cNvPr id="5" name="Text Placeholder 4"/>
          <p:cNvSpPr>
            <a:spLocks noGrp="1"/>
          </p:cNvSpPr>
          <p:nvPr>
            <p:ph type="body" sz="quarter" idx="13"/>
          </p:nvPr>
        </p:nvSpPr>
        <p:spPr>
          <a:xfrm>
            <a:off x="1312567" y="1666754"/>
            <a:ext cx="8300063" cy="4305783"/>
          </a:xfrm>
        </p:spPr>
        <p:txBody>
          <a:bodyPr/>
          <a:lstStyle/>
          <a:p>
            <a:r>
              <a:rPr lang="en-US" dirty="0"/>
              <a:t>The inability / unwillingness to provide for one’s own physical or psychological needs which causes risk to that person’s health or safety.</a:t>
            </a:r>
          </a:p>
          <a:p>
            <a:endParaRPr lang="en-US" dirty="0"/>
          </a:p>
          <a:p>
            <a:r>
              <a:rPr lang="en-US" dirty="0"/>
              <a:t>Example: </a:t>
            </a:r>
          </a:p>
          <a:p>
            <a:pPr marL="342900" indent="-342900">
              <a:buFont typeface="Arial" panose="020B0604020202020204" pitchFamily="34" charset="0"/>
              <a:buChar char="•"/>
            </a:pPr>
            <a:r>
              <a:rPr lang="en-US" dirty="0"/>
              <a:t>Missing doctor appointments</a:t>
            </a:r>
          </a:p>
          <a:p>
            <a:pPr marL="342900" indent="-342900">
              <a:buFont typeface="Arial" panose="020B0604020202020204" pitchFamily="34" charset="0"/>
              <a:buChar char="•"/>
            </a:pPr>
            <a:r>
              <a:rPr lang="en-US" dirty="0"/>
              <a:t>Not maintaining hygiene</a:t>
            </a:r>
          </a:p>
          <a:p>
            <a:pPr marL="342900" indent="-342900">
              <a:buFont typeface="Arial" panose="020B0604020202020204" pitchFamily="34" charset="0"/>
              <a:buChar char="•"/>
            </a:pPr>
            <a:r>
              <a:rPr lang="en-US" dirty="0"/>
              <a:t>Not maintaining a hygienic, safe home</a:t>
            </a:r>
          </a:p>
          <a:p>
            <a:pPr marL="342900" indent="-342900">
              <a:buFont typeface="Arial" panose="020B0604020202020204" pitchFamily="34" charset="0"/>
              <a:buChar char="•"/>
            </a:pPr>
            <a:r>
              <a:rPr lang="en-US" dirty="0"/>
              <a:t>Not managing finances </a:t>
            </a:r>
          </a:p>
        </p:txBody>
      </p:sp>
      <p:pic>
        <p:nvPicPr>
          <p:cNvPr id="6" name="Picture 5"/>
          <p:cNvPicPr>
            <a:picLocks noChangeAspect="1"/>
          </p:cNvPicPr>
          <p:nvPr/>
        </p:nvPicPr>
        <p:blipFill>
          <a:blip r:embed="rId3"/>
          <a:srcRect/>
          <a:stretch/>
        </p:blipFill>
        <p:spPr>
          <a:xfrm>
            <a:off x="7058898" y="2760042"/>
            <a:ext cx="4812393" cy="3212495"/>
          </a:xfrm>
          <a:prstGeom prst="rect">
            <a:avLst/>
          </a:prstGeom>
        </p:spPr>
      </p:pic>
    </p:spTree>
    <p:extLst>
      <p:ext uri="{BB962C8B-B14F-4D97-AF65-F5344CB8AC3E}">
        <p14:creationId xmlns:p14="http://schemas.microsoft.com/office/powerpoint/2010/main" val="2369767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Physical Warning Signs </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23</a:t>
            </a:fld>
            <a:endParaRPr lang="uk-UA" dirty="0"/>
          </a:p>
        </p:txBody>
      </p:sp>
      <p:sp>
        <p:nvSpPr>
          <p:cNvPr id="5" name="Text Placeholder 4"/>
          <p:cNvSpPr>
            <a:spLocks noGrp="1"/>
          </p:cNvSpPr>
          <p:nvPr>
            <p:ph type="body" sz="quarter" idx="13"/>
          </p:nvPr>
        </p:nvSpPr>
        <p:spPr>
          <a:xfrm>
            <a:off x="2000036" y="2095928"/>
            <a:ext cx="9013861" cy="3502096"/>
          </a:xfrm>
        </p:spPr>
        <p:txBody>
          <a:bodyPr/>
          <a:lstStyle/>
          <a:p>
            <a:pPr marL="342900" indent="-342900">
              <a:buFont typeface="Arial" panose="020B0604020202020204" pitchFamily="34" charset="0"/>
              <a:buChar char="•"/>
            </a:pPr>
            <a:r>
              <a:rPr lang="en-US" dirty="0"/>
              <a:t>Unexplained bruising, cuts, welts, linear marks</a:t>
            </a:r>
          </a:p>
          <a:p>
            <a:pPr marL="342900" indent="-342900">
              <a:buFont typeface="Arial" panose="020B0604020202020204" pitchFamily="34" charset="0"/>
              <a:buChar char="•"/>
            </a:pPr>
            <a:r>
              <a:rPr lang="en-US" dirty="0"/>
              <a:t>Untreated injuries / bedsores</a:t>
            </a:r>
          </a:p>
          <a:p>
            <a:pPr marL="342900" indent="-342900">
              <a:buFont typeface="Arial" panose="020B0604020202020204" pitchFamily="34" charset="0"/>
              <a:buChar char="•"/>
            </a:pPr>
            <a:r>
              <a:rPr lang="en-US" dirty="0"/>
              <a:t>Bloody, torn clothing</a:t>
            </a:r>
          </a:p>
          <a:p>
            <a:pPr marL="342900" indent="-342900">
              <a:buFont typeface="Arial" panose="020B0604020202020204" pitchFamily="34" charset="0"/>
              <a:buChar char="•"/>
            </a:pPr>
            <a:r>
              <a:rPr lang="en-US" dirty="0"/>
              <a:t>Consistently broken assistive devices or medical equipment</a:t>
            </a:r>
          </a:p>
          <a:p>
            <a:pPr marL="342900" indent="-342900">
              <a:buFont typeface="Arial" panose="020B0604020202020204" pitchFamily="34" charset="0"/>
              <a:buChar char="•"/>
            </a:pPr>
            <a:r>
              <a:rPr lang="en-US" dirty="0"/>
              <a:t>Poor hygiene (dental, nails)</a:t>
            </a:r>
          </a:p>
          <a:p>
            <a:pPr marL="342900" indent="-342900">
              <a:buFont typeface="Arial" panose="020B0604020202020204" pitchFamily="34" charset="0"/>
              <a:buChar char="•"/>
            </a:pPr>
            <a:r>
              <a:rPr lang="en-US" dirty="0"/>
              <a:t>Consistently in pain – pain not being addressed</a:t>
            </a:r>
          </a:p>
        </p:txBody>
      </p:sp>
    </p:spTree>
    <p:extLst>
      <p:ext uri="{BB962C8B-B14F-4D97-AF65-F5344CB8AC3E}">
        <p14:creationId xmlns:p14="http://schemas.microsoft.com/office/powerpoint/2010/main" val="4065074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Emotional /  Behavioral Warning Signs</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24</a:t>
            </a:fld>
            <a:endParaRPr lang="uk-UA" dirty="0"/>
          </a:p>
        </p:txBody>
      </p:sp>
      <p:sp>
        <p:nvSpPr>
          <p:cNvPr id="5" name="Text Placeholder 4"/>
          <p:cNvSpPr>
            <a:spLocks noGrp="1"/>
          </p:cNvSpPr>
          <p:nvPr>
            <p:ph type="body" sz="quarter" idx="13"/>
          </p:nvPr>
        </p:nvSpPr>
        <p:spPr>
          <a:xfrm>
            <a:off x="1114747" y="1705510"/>
            <a:ext cx="6147371" cy="3628142"/>
          </a:xfrm>
        </p:spPr>
        <p:txBody>
          <a:bodyPr/>
          <a:lstStyle/>
          <a:p>
            <a:pPr marL="342900" indent="-342900">
              <a:buFont typeface="Arial" panose="020B0604020202020204" pitchFamily="34" charset="0"/>
              <a:buChar char="•"/>
            </a:pPr>
            <a:r>
              <a:rPr lang="en-US" dirty="0"/>
              <a:t>Fear</a:t>
            </a:r>
          </a:p>
          <a:p>
            <a:pPr marL="342900" indent="-342900">
              <a:buFont typeface="Arial" panose="020B0604020202020204" pitchFamily="34" charset="0"/>
              <a:buChar char="•"/>
            </a:pPr>
            <a:r>
              <a:rPr lang="en-US" dirty="0"/>
              <a:t>Changes in affect or personality</a:t>
            </a:r>
          </a:p>
          <a:p>
            <a:pPr marL="342900" indent="-342900">
              <a:buFont typeface="Arial" panose="020B0604020202020204" pitchFamily="34" charset="0"/>
              <a:buChar char="•"/>
            </a:pPr>
            <a:r>
              <a:rPr lang="en-US" dirty="0"/>
              <a:t>Depression, anxiety</a:t>
            </a:r>
          </a:p>
          <a:p>
            <a:pPr marL="342900" indent="-342900">
              <a:buFont typeface="Arial" panose="020B0604020202020204" pitchFamily="34" charset="0"/>
              <a:buChar char="•"/>
            </a:pPr>
            <a:r>
              <a:rPr lang="en-US" dirty="0"/>
              <a:t>Trouble sleeping / changes in appetite (not related to illness)</a:t>
            </a:r>
          </a:p>
          <a:p>
            <a:pPr marL="342900" indent="-342900">
              <a:buFont typeface="Arial" panose="020B0604020202020204" pitchFamily="34" charset="0"/>
              <a:buChar char="•"/>
            </a:pPr>
            <a:r>
              <a:rPr lang="en-US" dirty="0"/>
              <a:t>Low self-esteem</a:t>
            </a:r>
          </a:p>
          <a:p>
            <a:pPr marL="342900" indent="-342900">
              <a:buFont typeface="Arial" panose="020B0604020202020204" pitchFamily="34" charset="0"/>
              <a:buChar char="•"/>
            </a:pPr>
            <a:r>
              <a:rPr lang="en-US" dirty="0"/>
              <a:t>Concerned about finances</a:t>
            </a:r>
          </a:p>
          <a:p>
            <a:pPr marL="342900" indent="-342900">
              <a:buFont typeface="Arial" panose="020B0604020202020204" pitchFamily="34" charset="0"/>
              <a:buChar char="•"/>
            </a:pPr>
            <a:r>
              <a:rPr lang="en-US" dirty="0"/>
              <a:t>Secretiveness about finances</a:t>
            </a:r>
          </a:p>
          <a:p>
            <a:endParaRPr lang="en-US" dirty="0"/>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166610" y="1851653"/>
            <a:ext cx="4720274" cy="4309881"/>
          </a:xfrm>
          <a:prstGeom prst="rect">
            <a:avLst/>
          </a:prstGeom>
        </p:spPr>
      </p:pic>
    </p:spTree>
    <p:extLst>
      <p:ext uri="{BB962C8B-B14F-4D97-AF65-F5344CB8AC3E}">
        <p14:creationId xmlns:p14="http://schemas.microsoft.com/office/powerpoint/2010/main" val="409743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4850"/>
            <a:ext cx="10515600" cy="1052709"/>
          </a:xfrm>
        </p:spPr>
        <p:txBody>
          <a:bodyPr/>
          <a:lstStyle/>
          <a:p>
            <a:r>
              <a:rPr lang="en-US" dirty="0"/>
              <a:t>Warning Signs from the Family / Caregiver</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25</a:t>
            </a:fld>
            <a:endParaRPr lang="uk-UA" dirty="0"/>
          </a:p>
        </p:txBody>
      </p:sp>
      <p:sp>
        <p:nvSpPr>
          <p:cNvPr id="5" name="Text Placeholder 4"/>
          <p:cNvSpPr>
            <a:spLocks noGrp="1"/>
          </p:cNvSpPr>
          <p:nvPr>
            <p:ph type="body" sz="quarter" idx="13"/>
          </p:nvPr>
        </p:nvSpPr>
        <p:spPr>
          <a:xfrm>
            <a:off x="2000036" y="2090133"/>
            <a:ext cx="8199437" cy="3593918"/>
          </a:xfrm>
        </p:spPr>
        <p:txBody>
          <a:bodyPr>
            <a:normAutofit lnSpcReduction="10000"/>
          </a:bodyPr>
          <a:lstStyle/>
          <a:p>
            <a:pPr marL="342900" indent="-342900">
              <a:buFont typeface="Arial" panose="020B0604020202020204" pitchFamily="34" charset="0"/>
              <a:buChar char="•"/>
            </a:pPr>
            <a:r>
              <a:rPr lang="en-US" dirty="0"/>
              <a:t>Ignoring older adult</a:t>
            </a:r>
          </a:p>
          <a:p>
            <a:endParaRPr lang="en-US" dirty="0"/>
          </a:p>
          <a:p>
            <a:pPr marL="342900" indent="-342900">
              <a:buFont typeface="Arial" panose="020B0604020202020204" pitchFamily="34" charset="0"/>
              <a:buChar char="•"/>
            </a:pPr>
            <a:r>
              <a:rPr lang="en-US" dirty="0"/>
              <a:t>Overly defensive</a:t>
            </a:r>
          </a:p>
          <a:p>
            <a:endParaRPr lang="en-US" dirty="0"/>
          </a:p>
          <a:p>
            <a:pPr marL="342900" indent="-342900">
              <a:buFont typeface="Arial" panose="020B0604020202020204" pitchFamily="34" charset="0"/>
              <a:buChar char="•"/>
            </a:pPr>
            <a:r>
              <a:rPr lang="en-US" dirty="0"/>
              <a:t>Using language like:</a:t>
            </a:r>
          </a:p>
          <a:p>
            <a:pPr marL="1028700" lvl="1" indent="-342900">
              <a:buFont typeface="Arial" panose="020B0604020202020204" pitchFamily="34" charset="0"/>
              <a:buChar char="•"/>
            </a:pPr>
            <a:r>
              <a:rPr lang="en-US" dirty="0"/>
              <a:t>“Demented”, “Senile”, “Crazy”</a:t>
            </a:r>
          </a:p>
          <a:p>
            <a:pPr marL="1028700" lvl="1" indent="-342900">
              <a:buFont typeface="Arial" panose="020B0604020202020204" pitchFamily="34" charset="0"/>
              <a:buChar char="•"/>
            </a:pPr>
            <a:r>
              <a:rPr lang="en-US" dirty="0"/>
              <a:t>“She forces me to be rough”</a:t>
            </a:r>
          </a:p>
          <a:p>
            <a:pPr marL="1028700" lvl="1" indent="-342900">
              <a:buFont typeface="Arial" panose="020B0604020202020204" pitchFamily="34" charset="0"/>
              <a:buChar char="•"/>
            </a:pPr>
            <a:r>
              <a:rPr lang="en-US" dirty="0"/>
              <a:t>“Sometimes I get so stressed out….I regret things I’ve done.”</a:t>
            </a:r>
          </a:p>
          <a:p>
            <a:pPr marL="1028700" lvl="1" indent="-342900">
              <a:buFont typeface="Arial" panose="020B0604020202020204" pitchFamily="34" charset="0"/>
              <a:buChar char="•"/>
            </a:pPr>
            <a:endParaRPr lang="en-US" dirty="0"/>
          </a:p>
          <a:p>
            <a:pPr marL="1028700" lvl="1" indent="-342900">
              <a:buFont typeface="Arial" panose="020B0604020202020204" pitchFamily="34" charset="0"/>
              <a:buChar char="•"/>
            </a:pPr>
            <a:endParaRPr lang="en-US" dirty="0"/>
          </a:p>
        </p:txBody>
      </p:sp>
    </p:spTree>
    <p:extLst>
      <p:ext uri="{BB962C8B-B14F-4D97-AF65-F5344CB8AC3E}">
        <p14:creationId xmlns:p14="http://schemas.microsoft.com/office/powerpoint/2010/main" val="26412536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Warning Signs in the Home / Older Adult’s Room</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26</a:t>
            </a:fld>
            <a:endParaRPr lang="uk-UA" dirty="0"/>
          </a:p>
        </p:txBody>
      </p:sp>
      <p:sp>
        <p:nvSpPr>
          <p:cNvPr id="5" name="Text Placeholder 4"/>
          <p:cNvSpPr>
            <a:spLocks noGrp="1"/>
          </p:cNvSpPr>
          <p:nvPr>
            <p:ph type="body" sz="quarter" idx="13"/>
          </p:nvPr>
        </p:nvSpPr>
        <p:spPr>
          <a:xfrm>
            <a:off x="1897166" y="1846762"/>
            <a:ext cx="8927044" cy="4051118"/>
          </a:xfrm>
        </p:spPr>
        <p:txBody>
          <a:bodyPr/>
          <a:lstStyle/>
          <a:p>
            <a:pPr marL="342900" indent="-342900">
              <a:buFont typeface="Arial" panose="020B0604020202020204" pitchFamily="34" charset="0"/>
              <a:buChar char="•"/>
            </a:pPr>
            <a:r>
              <a:rPr lang="en-US" dirty="0"/>
              <a:t>Locks on outside of older adult’s bedroom door</a:t>
            </a:r>
          </a:p>
          <a:p>
            <a:pPr marL="342900" indent="-342900">
              <a:buFont typeface="Arial" panose="020B0604020202020204" pitchFamily="34" charset="0"/>
              <a:buChar char="•"/>
            </a:pPr>
            <a:r>
              <a:rPr lang="en-US" dirty="0"/>
              <a:t>Piles of unpaid bills</a:t>
            </a:r>
          </a:p>
          <a:p>
            <a:pPr marL="342900" indent="-342900">
              <a:buFont typeface="Arial" panose="020B0604020202020204" pitchFamily="34" charset="0"/>
              <a:buChar char="•"/>
            </a:pPr>
            <a:r>
              <a:rPr lang="en-US" dirty="0"/>
              <a:t>Lack of basic necessities</a:t>
            </a:r>
          </a:p>
          <a:p>
            <a:pPr marL="342900" indent="-342900">
              <a:buFont typeface="Arial" panose="020B0604020202020204" pitchFamily="34" charset="0"/>
              <a:buChar char="•"/>
            </a:pPr>
            <a:r>
              <a:rPr lang="en-US" dirty="0"/>
              <a:t>Hoarding</a:t>
            </a:r>
          </a:p>
          <a:p>
            <a:pPr marL="342900" indent="-342900">
              <a:buFont typeface="Arial" panose="020B0604020202020204" pitchFamily="34" charset="0"/>
              <a:buChar char="•"/>
            </a:pPr>
            <a:r>
              <a:rPr lang="en-US" dirty="0"/>
              <a:t>The home / bedroom is unsafe, unhygienic</a:t>
            </a:r>
          </a:p>
          <a:p>
            <a:pPr marL="1028700" lvl="1" indent="-342900">
              <a:buFont typeface="Arial" panose="020B0604020202020204" pitchFamily="34" charset="0"/>
              <a:buChar char="•"/>
            </a:pPr>
            <a:r>
              <a:rPr lang="en-US" dirty="0"/>
              <a:t>Can you safely walk through the home?</a:t>
            </a:r>
          </a:p>
          <a:p>
            <a:pPr marL="1028700" lvl="1" indent="-342900">
              <a:buFont typeface="Arial" panose="020B0604020202020204" pitchFamily="34" charset="0"/>
              <a:buChar char="•"/>
            </a:pPr>
            <a:r>
              <a:rPr lang="en-US" dirty="0"/>
              <a:t>Strong odor?</a:t>
            </a:r>
          </a:p>
          <a:p>
            <a:pPr marL="1028700" lvl="1" indent="-342900">
              <a:buFont typeface="Arial" panose="020B0604020202020204" pitchFamily="34" charset="0"/>
              <a:buChar char="•"/>
            </a:pPr>
            <a:r>
              <a:rPr lang="en-US" dirty="0"/>
              <a:t>Can you easily wash your hands / use the bathroom?</a:t>
            </a:r>
          </a:p>
          <a:p>
            <a:pPr marL="1028700" lvl="1" indent="-342900">
              <a:buFont typeface="Arial" panose="020B0604020202020204" pitchFamily="34" charset="0"/>
              <a:buChar char="•"/>
            </a:pPr>
            <a:r>
              <a:rPr lang="en-US" dirty="0"/>
              <a:t>Bugs? Rodents? Too many pets?</a:t>
            </a:r>
          </a:p>
          <a:p>
            <a:pPr marL="1028700" lvl="1" indent="-342900">
              <a:buFont typeface="Arial" panose="020B0604020202020204" pitchFamily="34" charset="0"/>
              <a:buChar char="•"/>
            </a:pPr>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113567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Impact of Elder Abuse</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27</a:t>
            </a:fld>
            <a:endParaRPr lang="uk-UA" dirty="0"/>
          </a:p>
        </p:txBody>
      </p:sp>
      <p:sp>
        <p:nvSpPr>
          <p:cNvPr id="5" name="Text Placeholder 4"/>
          <p:cNvSpPr>
            <a:spLocks noGrp="1"/>
          </p:cNvSpPr>
          <p:nvPr>
            <p:ph type="body" sz="quarter" idx="13"/>
          </p:nvPr>
        </p:nvSpPr>
        <p:spPr/>
        <p:txBody>
          <a:bodyPr/>
          <a:lstStyle/>
          <a:p>
            <a:pPr marL="342900" indent="-342900">
              <a:buFont typeface="Arial" panose="020B0604020202020204" pitchFamily="34" charset="0"/>
              <a:buChar char="•"/>
            </a:pPr>
            <a:r>
              <a:rPr lang="en-US" dirty="0"/>
              <a:t>300% higher risk of death</a:t>
            </a:r>
          </a:p>
          <a:p>
            <a:pPr marL="342900" indent="-342900">
              <a:buFont typeface="Arial" panose="020B0604020202020204" pitchFamily="34" charset="0"/>
              <a:buChar char="•"/>
            </a:pPr>
            <a:r>
              <a:rPr lang="en-US" dirty="0"/>
              <a:t>Depression, anxiety, increased mental impairment</a:t>
            </a:r>
          </a:p>
          <a:p>
            <a:pPr marL="342900" indent="-342900">
              <a:buFont typeface="Arial" panose="020B0604020202020204" pitchFamily="34" charset="0"/>
              <a:buChar char="•"/>
            </a:pPr>
            <a:r>
              <a:rPr lang="en-US" dirty="0"/>
              <a:t>3X more likely to be admitted to the hospital</a:t>
            </a:r>
          </a:p>
          <a:p>
            <a:pPr marL="342900" indent="-342900">
              <a:buFont typeface="Arial" panose="020B0604020202020204" pitchFamily="34" charset="0"/>
              <a:buChar char="•"/>
            </a:pPr>
            <a:r>
              <a:rPr lang="en-US" dirty="0"/>
              <a:t>4X more likely to be admitted to a nursing home</a:t>
            </a:r>
          </a:p>
          <a:p>
            <a:pPr marL="342900" indent="-342900">
              <a:buFont typeface="Arial" panose="020B0604020202020204" pitchFamily="34" charset="0"/>
              <a:buChar char="•"/>
            </a:pPr>
            <a:r>
              <a:rPr lang="en-US" dirty="0"/>
              <a:t>Greater reliance on social programs</a:t>
            </a:r>
          </a:p>
          <a:p>
            <a:pPr marL="342900" indent="-342900">
              <a:buFont typeface="Arial" panose="020B0604020202020204" pitchFamily="34" charset="0"/>
              <a:buChar char="•"/>
            </a:pPr>
            <a:endParaRPr lang="en-US" dirty="0"/>
          </a:p>
        </p:txBody>
      </p:sp>
      <p:sp>
        <p:nvSpPr>
          <p:cNvPr id="8" name="TextBox 7"/>
          <p:cNvSpPr txBox="1"/>
          <p:nvPr/>
        </p:nvSpPr>
        <p:spPr>
          <a:xfrm>
            <a:off x="5170714" y="5223713"/>
            <a:ext cx="6085115" cy="92333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(Dong et al. 2009; Fulmer, Rodgers &amp; </a:t>
            </a:r>
            <a:r>
              <a:rPr lang="en-US" dirty="0" err="1">
                <a:latin typeface="Arial" panose="020B0604020202020204" pitchFamily="34" charset="0"/>
                <a:cs typeface="Arial" panose="020B0604020202020204" pitchFamily="34" charset="0"/>
              </a:rPr>
              <a:t>Pelger</a:t>
            </a:r>
            <a:r>
              <a:rPr lang="en-US" dirty="0">
                <a:latin typeface="Arial" panose="020B0604020202020204" pitchFamily="34" charset="0"/>
                <a:cs typeface="Arial" panose="020B0604020202020204" pitchFamily="34" charset="0"/>
              </a:rPr>
              <a:t>, 2013; Mouton et al, 2010; Dong &amp; Simon, 2013; National Center on Elder Abuse, 2014)</a:t>
            </a:r>
          </a:p>
        </p:txBody>
      </p:sp>
    </p:spTree>
    <p:extLst>
      <p:ext uri="{BB962C8B-B14F-4D97-AF65-F5344CB8AC3E}">
        <p14:creationId xmlns:p14="http://schemas.microsoft.com/office/powerpoint/2010/main" val="535942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Scenario #1 – Burt and his Grandson</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28</a:t>
            </a:fld>
            <a:endParaRPr lang="uk-UA" dirty="0"/>
          </a:p>
        </p:txBody>
      </p:sp>
      <p:sp>
        <p:nvSpPr>
          <p:cNvPr id="5" name="Text Placeholder 4"/>
          <p:cNvSpPr>
            <a:spLocks noGrp="1"/>
          </p:cNvSpPr>
          <p:nvPr>
            <p:ph type="body" sz="quarter" idx="13"/>
          </p:nvPr>
        </p:nvSpPr>
        <p:spPr>
          <a:xfrm>
            <a:off x="961063" y="1787703"/>
            <a:ext cx="10340083" cy="4407614"/>
          </a:xfrm>
        </p:spPr>
        <p:txBody>
          <a:bodyPr>
            <a:normAutofit/>
          </a:bodyPr>
          <a:lstStyle/>
          <a:p>
            <a:r>
              <a:rPr lang="en-US" dirty="0"/>
              <a:t>You are the Care Manager for Burt, a 70 year old recently widowed male who lives alone. Since his wife’s passing, he has experienced a significant decline in his health. During your first intake assessment, you observed that Burt was unkempt, had difficulty walking and suffers from short term memory problems.</a:t>
            </a:r>
          </a:p>
          <a:p>
            <a:r>
              <a:rPr lang="en-US" dirty="0"/>
              <a:t>Your role as the Care Manager is to help Burt manage his medical appointments, coordinating home delivered meals, and home care services. </a:t>
            </a:r>
          </a:p>
          <a:p>
            <a:r>
              <a:rPr lang="en-US" dirty="0"/>
              <a:t>In one of your meetings, Burt mentions that his grandson has moved in with him. Burt is very happy to have his grandson’s company and support. He has been very lonely. </a:t>
            </a:r>
          </a:p>
        </p:txBody>
      </p:sp>
    </p:spTree>
    <p:extLst>
      <p:ext uri="{BB962C8B-B14F-4D97-AF65-F5344CB8AC3E}">
        <p14:creationId xmlns:p14="http://schemas.microsoft.com/office/powerpoint/2010/main" val="25529308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Scenario #1 (Cont.)</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29</a:t>
            </a:fld>
            <a:endParaRPr lang="uk-UA" dirty="0"/>
          </a:p>
        </p:txBody>
      </p:sp>
      <p:sp>
        <p:nvSpPr>
          <p:cNvPr id="5" name="Text Placeholder 4"/>
          <p:cNvSpPr>
            <a:spLocks noGrp="1"/>
          </p:cNvSpPr>
          <p:nvPr>
            <p:ph type="body" sz="quarter" idx="13"/>
          </p:nvPr>
        </p:nvSpPr>
        <p:spPr>
          <a:xfrm>
            <a:off x="1114747" y="1621372"/>
            <a:ext cx="10053262" cy="4255446"/>
          </a:xfrm>
        </p:spPr>
        <p:txBody>
          <a:bodyPr>
            <a:normAutofit/>
          </a:bodyPr>
          <a:lstStyle/>
          <a:p>
            <a:r>
              <a:rPr lang="en-US" dirty="0"/>
              <a:t>A few week after his grandson moved in, Burt begins missing his medical appointments and his appointments with you. He says that his grandson had planned to take him but then got too busy. Burt says it’s okay, he appreciates the help that he does get. </a:t>
            </a:r>
          </a:p>
          <a:p>
            <a:r>
              <a:rPr lang="en-US" dirty="0"/>
              <a:t>Burt mentions that his grandson’s girlfriend has also moved in to the house. He says he doesn’t mind. “Sometimes things can be difficult. They do some things I don’t like,” says Burt. </a:t>
            </a:r>
          </a:p>
          <a:p>
            <a:r>
              <a:rPr lang="en-US" dirty="0"/>
              <a:t>You find out that Burt’s grandson has fired the home health aide. When you call several times to check in, Burt is always unavailable. His grandson assures you that he and his girlfriend can handle Burt’s care. They don’t need any extra help. </a:t>
            </a:r>
          </a:p>
        </p:txBody>
      </p:sp>
    </p:spTree>
    <p:extLst>
      <p:ext uri="{BB962C8B-B14F-4D97-AF65-F5344CB8AC3E}">
        <p14:creationId xmlns:p14="http://schemas.microsoft.com/office/powerpoint/2010/main" val="371424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3</a:t>
            </a:fld>
            <a:endParaRPr lang="uk-UA" dirty="0"/>
          </a:p>
        </p:txBody>
      </p:sp>
      <p:sp>
        <p:nvSpPr>
          <p:cNvPr id="5" name="Text Placeholder 4"/>
          <p:cNvSpPr>
            <a:spLocks noGrp="1"/>
          </p:cNvSpPr>
          <p:nvPr>
            <p:ph type="body" sz="quarter" idx="13"/>
          </p:nvPr>
        </p:nvSpPr>
        <p:spPr>
          <a:xfrm>
            <a:off x="1835649" y="1693292"/>
            <a:ext cx="8199437" cy="3236912"/>
          </a:xfrm>
        </p:spPr>
        <p:txBody>
          <a:bodyPr/>
          <a:lstStyle/>
          <a:p>
            <a:pPr marL="342900" indent="-342900">
              <a:buFont typeface="Arial" panose="020B0604020202020204" pitchFamily="34" charset="0"/>
              <a:buChar char="•"/>
            </a:pPr>
            <a:r>
              <a:rPr lang="en-US" dirty="0"/>
              <a:t>Lay the foundation with a discussion of trauma</a:t>
            </a:r>
          </a:p>
          <a:p>
            <a:pPr marL="342900" indent="-342900">
              <a:buFont typeface="Arial" panose="020B0604020202020204" pitchFamily="34" charset="0"/>
              <a:buChar char="•"/>
            </a:pPr>
            <a:r>
              <a:rPr lang="en-US" dirty="0"/>
              <a:t>Gain an understanding of elder abuse and its types</a:t>
            </a:r>
          </a:p>
          <a:p>
            <a:pPr marL="342900" indent="-342900">
              <a:buFont typeface="Arial" panose="020B0604020202020204" pitchFamily="34" charset="0"/>
              <a:buChar char="•"/>
            </a:pPr>
            <a:r>
              <a:rPr lang="en-US" dirty="0"/>
              <a:t>Discuss warning signs of abuse</a:t>
            </a:r>
          </a:p>
          <a:p>
            <a:pPr marL="342900" indent="-342900">
              <a:buFont typeface="Arial" panose="020B0604020202020204" pitchFamily="34" charset="0"/>
              <a:buChar char="•"/>
            </a:pPr>
            <a:r>
              <a:rPr lang="en-US" dirty="0"/>
              <a:t>Discuss reporting and Adult Protective Services</a:t>
            </a:r>
          </a:p>
          <a:p>
            <a:pPr marL="342900" indent="-342900">
              <a:buFont typeface="Arial" panose="020B0604020202020204" pitchFamily="34" charset="0"/>
              <a:buChar char="•"/>
            </a:pPr>
            <a:r>
              <a:rPr lang="en-US" dirty="0"/>
              <a:t>Learn about ElderSAFE and how it can be a resource</a:t>
            </a:r>
          </a:p>
          <a:p>
            <a:endParaRPr lang="en-US" dirty="0"/>
          </a:p>
        </p:txBody>
      </p:sp>
    </p:spTree>
    <p:extLst>
      <p:ext uri="{BB962C8B-B14F-4D97-AF65-F5344CB8AC3E}">
        <p14:creationId xmlns:p14="http://schemas.microsoft.com/office/powerpoint/2010/main" val="35189218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Scenario #1: Discussion Questions</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30</a:t>
            </a:fld>
            <a:endParaRPr lang="uk-UA" dirty="0"/>
          </a:p>
        </p:txBody>
      </p:sp>
      <p:sp>
        <p:nvSpPr>
          <p:cNvPr id="5" name="Text Placeholder 4"/>
          <p:cNvSpPr>
            <a:spLocks noGrp="1"/>
          </p:cNvSpPr>
          <p:nvPr>
            <p:ph type="body" sz="quarter" idx="13"/>
          </p:nvPr>
        </p:nvSpPr>
        <p:spPr>
          <a:xfrm>
            <a:off x="1578796" y="1847404"/>
            <a:ext cx="8726184" cy="3236912"/>
          </a:xfrm>
        </p:spPr>
        <p:txBody>
          <a:bodyPr/>
          <a:lstStyle/>
          <a:p>
            <a:pPr marL="457200" indent="-457200">
              <a:buFont typeface="+mj-lt"/>
              <a:buAutoNum type="arabicPeriod"/>
            </a:pPr>
            <a:r>
              <a:rPr lang="en-US" dirty="0"/>
              <a:t>What factors make Burt vulnerable to elder abuse?</a:t>
            </a:r>
          </a:p>
          <a:p>
            <a:pPr marL="457200" indent="-457200">
              <a:buFont typeface="+mj-lt"/>
              <a:buAutoNum type="arabicPeriod"/>
            </a:pPr>
            <a:endParaRPr lang="en-US" dirty="0"/>
          </a:p>
          <a:p>
            <a:pPr marL="457200" indent="-457200">
              <a:buFont typeface="+mj-lt"/>
              <a:buAutoNum type="arabicPeriod"/>
            </a:pPr>
            <a:r>
              <a:rPr lang="en-US" dirty="0"/>
              <a:t>What would you do in this scenario?</a:t>
            </a:r>
          </a:p>
          <a:p>
            <a:pPr marL="457200" indent="-457200">
              <a:buFont typeface="+mj-lt"/>
              <a:buAutoNum type="arabicPeriod"/>
            </a:pPr>
            <a:endParaRPr lang="en-US" dirty="0"/>
          </a:p>
          <a:p>
            <a:pPr marL="457200" indent="-457200">
              <a:buFont typeface="+mj-lt"/>
              <a:buAutoNum type="arabicPeriod"/>
            </a:pPr>
            <a:r>
              <a:rPr lang="en-US" dirty="0"/>
              <a:t>Are there points you would / could have intervened earlier in this case?</a:t>
            </a:r>
          </a:p>
        </p:txBody>
      </p:sp>
    </p:spTree>
    <p:extLst>
      <p:ext uri="{BB962C8B-B14F-4D97-AF65-F5344CB8AC3E}">
        <p14:creationId xmlns:p14="http://schemas.microsoft.com/office/powerpoint/2010/main" val="1575862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Would An Older Adult Not Disclose Abuse?</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31</a:t>
            </a:fld>
            <a:endParaRPr lang="uk-UA" dirty="0"/>
          </a:p>
        </p:txBody>
      </p:sp>
      <p:sp>
        <p:nvSpPr>
          <p:cNvPr id="5" name="Text Placeholder 4"/>
          <p:cNvSpPr>
            <a:spLocks noGrp="1"/>
          </p:cNvSpPr>
          <p:nvPr>
            <p:ph type="body" sz="quarter" idx="13"/>
          </p:nvPr>
        </p:nvSpPr>
        <p:spPr>
          <a:xfrm>
            <a:off x="1996281" y="1775484"/>
            <a:ext cx="8199437" cy="4580865"/>
          </a:xfrm>
        </p:spPr>
        <p:txBody>
          <a:bodyPr/>
          <a:lstStyle/>
          <a:p>
            <a:pPr marL="342900" indent="-342900">
              <a:buFont typeface="Arial" panose="020B0604020202020204" pitchFamily="34" charset="0"/>
              <a:buChar char="•"/>
            </a:pPr>
            <a:r>
              <a:rPr lang="en-US" dirty="0"/>
              <a:t>Older adult may not know this treatment is abusive</a:t>
            </a:r>
          </a:p>
          <a:p>
            <a:pPr marL="342900" indent="-342900">
              <a:buFont typeface="Arial" panose="020B0604020202020204" pitchFamily="34" charset="0"/>
              <a:buChar char="•"/>
            </a:pPr>
            <a:r>
              <a:rPr lang="en-US" dirty="0"/>
              <a:t>Fear</a:t>
            </a:r>
          </a:p>
          <a:p>
            <a:pPr marL="342900" indent="-342900">
              <a:buFont typeface="Arial" panose="020B0604020202020204" pitchFamily="34" charset="0"/>
              <a:buChar char="•"/>
            </a:pPr>
            <a:r>
              <a:rPr lang="en-US" dirty="0"/>
              <a:t>Shame</a:t>
            </a:r>
          </a:p>
          <a:p>
            <a:pPr marL="342900" indent="-342900">
              <a:buFont typeface="Arial" panose="020B0604020202020204" pitchFamily="34" charset="0"/>
              <a:buChar char="•"/>
            </a:pPr>
            <a:r>
              <a:rPr lang="en-US" dirty="0"/>
              <a:t>They depend on the person hurting them</a:t>
            </a:r>
          </a:p>
          <a:p>
            <a:pPr marL="342900" indent="-342900">
              <a:buFont typeface="Arial" panose="020B0604020202020204" pitchFamily="34" charset="0"/>
              <a:buChar char="•"/>
            </a:pPr>
            <a:r>
              <a:rPr lang="en-US" dirty="0"/>
              <a:t>Abuser dependent on older adult</a:t>
            </a:r>
          </a:p>
          <a:p>
            <a:pPr marL="342900" indent="-342900">
              <a:buFont typeface="Arial" panose="020B0604020202020204" pitchFamily="34" charset="0"/>
              <a:buChar char="•"/>
            </a:pPr>
            <a:r>
              <a:rPr lang="en-US" dirty="0"/>
              <a:t>Cognitively impaired</a:t>
            </a:r>
          </a:p>
          <a:p>
            <a:pPr marL="342900" indent="-342900">
              <a:buFont typeface="Arial" panose="020B0604020202020204" pitchFamily="34" charset="0"/>
              <a:buChar char="•"/>
            </a:pPr>
            <a:r>
              <a:rPr lang="en-US" dirty="0"/>
              <a:t>Does not want abuser to be punished or taken away</a:t>
            </a:r>
          </a:p>
          <a:p>
            <a:pPr marL="342900" indent="-342900">
              <a:buFont typeface="Arial" panose="020B0604020202020204" pitchFamily="34" charset="0"/>
              <a:buChar char="•"/>
            </a:pPr>
            <a:r>
              <a:rPr lang="en-US" dirty="0"/>
              <a:t>Lack of culturally / linguistically relevant programs</a:t>
            </a:r>
          </a:p>
          <a:p>
            <a:pPr marL="342900" indent="-342900">
              <a:buFont typeface="Arial" panose="020B0604020202020204" pitchFamily="34" charset="0"/>
              <a:buChar char="•"/>
            </a:pPr>
            <a:r>
              <a:rPr lang="en-US" dirty="0"/>
              <a:t>Distrust of authorities</a:t>
            </a:r>
          </a:p>
          <a:p>
            <a:endParaRPr lang="en-US" dirty="0"/>
          </a:p>
        </p:txBody>
      </p:sp>
    </p:spTree>
    <p:extLst>
      <p:ext uri="{BB962C8B-B14F-4D97-AF65-F5344CB8AC3E}">
        <p14:creationId xmlns:p14="http://schemas.microsoft.com/office/powerpoint/2010/main" val="1113483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Reduce Barriers to Disclosure</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32</a:t>
            </a:fld>
            <a:endParaRPr lang="uk-UA" dirty="0"/>
          </a:p>
        </p:txBody>
      </p:sp>
      <p:sp>
        <p:nvSpPr>
          <p:cNvPr id="5" name="Text Placeholder 4"/>
          <p:cNvSpPr>
            <a:spLocks noGrp="1"/>
          </p:cNvSpPr>
          <p:nvPr>
            <p:ph type="body" sz="quarter" idx="13"/>
          </p:nvPr>
        </p:nvSpPr>
        <p:spPr>
          <a:xfrm>
            <a:off x="2000036" y="1760220"/>
            <a:ext cx="8199437" cy="3552054"/>
          </a:xfrm>
        </p:spPr>
        <p:txBody>
          <a:bodyPr>
            <a:normAutofit/>
          </a:bodyPr>
          <a:lstStyle/>
          <a:p>
            <a:pPr marL="342900" indent="-342900">
              <a:buFont typeface="Arial" panose="020B0604020202020204" pitchFamily="34" charset="0"/>
              <a:buChar char="•"/>
            </a:pPr>
            <a:r>
              <a:rPr lang="en-US" sz="2800" dirty="0"/>
              <a:t>Believe them</a:t>
            </a:r>
          </a:p>
          <a:p>
            <a:pPr marL="342900" indent="-342900">
              <a:buFont typeface="Arial" panose="020B0604020202020204" pitchFamily="34" charset="0"/>
              <a:buChar char="•"/>
            </a:pPr>
            <a:r>
              <a:rPr lang="en-US" sz="2800" dirty="0"/>
              <a:t>Take the time to listen</a:t>
            </a:r>
          </a:p>
          <a:p>
            <a:pPr marL="342900" indent="-342900">
              <a:buFont typeface="Arial" panose="020B0604020202020204" pitchFamily="34" charset="0"/>
              <a:buChar char="•"/>
            </a:pPr>
            <a:r>
              <a:rPr lang="en-US" sz="2800" dirty="0"/>
              <a:t>Be non-judgmental</a:t>
            </a:r>
          </a:p>
          <a:p>
            <a:pPr marL="342900" indent="-342900">
              <a:buFont typeface="Arial" panose="020B0604020202020204" pitchFamily="34" charset="0"/>
              <a:buChar char="•"/>
            </a:pPr>
            <a:r>
              <a:rPr lang="en-US" sz="2800" dirty="0"/>
              <a:t>Don’t give your opinion or feelings</a:t>
            </a:r>
          </a:p>
          <a:p>
            <a:pPr marL="342900" indent="-342900">
              <a:buFont typeface="Arial" panose="020B0604020202020204" pitchFamily="34" charset="0"/>
              <a:buChar char="•"/>
            </a:pPr>
            <a:r>
              <a:rPr lang="en-US" sz="2800" dirty="0"/>
              <a:t>Validate how brave they are to come forward</a:t>
            </a:r>
          </a:p>
          <a:p>
            <a:pPr marL="342900" indent="-342900">
              <a:buFont typeface="Arial" panose="020B0604020202020204" pitchFamily="34" charset="0"/>
              <a:buChar char="•"/>
            </a:pPr>
            <a:r>
              <a:rPr lang="en-US" sz="2800" dirty="0"/>
              <a:t>Talk in a safe place</a:t>
            </a:r>
          </a:p>
          <a:p>
            <a:pPr marL="342900" indent="-342900">
              <a:buFont typeface="Arial" panose="020B0604020202020204" pitchFamily="34" charset="0"/>
              <a:buChar char="•"/>
            </a:pPr>
            <a:r>
              <a:rPr lang="en-US" sz="2800" dirty="0"/>
              <a:t>Let them know about resources </a:t>
            </a:r>
          </a:p>
        </p:txBody>
      </p:sp>
    </p:spTree>
    <p:extLst>
      <p:ext uri="{BB962C8B-B14F-4D97-AF65-F5344CB8AC3E}">
        <p14:creationId xmlns:p14="http://schemas.microsoft.com/office/powerpoint/2010/main" val="955117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Starting the Conversation</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33</a:t>
            </a:fld>
            <a:endParaRPr lang="uk-UA" dirty="0"/>
          </a:p>
        </p:txBody>
      </p:sp>
      <p:sp>
        <p:nvSpPr>
          <p:cNvPr id="5" name="Text Placeholder 4"/>
          <p:cNvSpPr>
            <a:spLocks noGrp="1"/>
          </p:cNvSpPr>
          <p:nvPr>
            <p:ph type="body" sz="quarter" idx="13"/>
          </p:nvPr>
        </p:nvSpPr>
        <p:spPr>
          <a:xfrm>
            <a:off x="838200" y="1714500"/>
            <a:ext cx="10515599" cy="3883524"/>
          </a:xfrm>
        </p:spPr>
        <p:txBody>
          <a:bodyPr>
            <a:normAutofit/>
          </a:bodyPr>
          <a:lstStyle/>
          <a:p>
            <a:r>
              <a:rPr lang="en-US" dirty="0"/>
              <a:t>Is someone making you feel bad? Sad? Upset?</a:t>
            </a:r>
          </a:p>
          <a:p>
            <a:endParaRPr lang="en-US" dirty="0"/>
          </a:p>
          <a:p>
            <a:r>
              <a:rPr lang="en-US" dirty="0"/>
              <a:t>I noticed your friends aren’t calling as often. Is anyone stopping them from visiting?</a:t>
            </a:r>
          </a:p>
          <a:p>
            <a:endParaRPr lang="en-US" dirty="0"/>
          </a:p>
          <a:p>
            <a:r>
              <a:rPr lang="en-US" dirty="0"/>
              <a:t>Does anyone ever make you do things that make you feel uncomfortable?</a:t>
            </a:r>
          </a:p>
          <a:p>
            <a:endParaRPr lang="en-US" dirty="0"/>
          </a:p>
          <a:p>
            <a:r>
              <a:rPr lang="en-US" dirty="0"/>
              <a:t>Tell me more about what happens when your son gets upset with you.</a:t>
            </a:r>
          </a:p>
        </p:txBody>
      </p:sp>
    </p:spTree>
    <p:extLst>
      <p:ext uri="{BB962C8B-B14F-4D97-AF65-F5344CB8AC3E}">
        <p14:creationId xmlns:p14="http://schemas.microsoft.com/office/powerpoint/2010/main" val="3103352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479675"/>
            <a:ext cx="10515600" cy="1052709"/>
          </a:xfrm>
        </p:spPr>
        <p:txBody>
          <a:bodyPr/>
          <a:lstStyle/>
          <a:p>
            <a:r>
              <a:rPr lang="en-US" dirty="0"/>
              <a:t>Reporting Suspected Abuse</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34</a:t>
            </a:fld>
            <a:endParaRPr lang="uk-UA" dirty="0"/>
          </a:p>
        </p:txBody>
      </p:sp>
    </p:spTree>
    <p:extLst>
      <p:ext uri="{BB962C8B-B14F-4D97-AF65-F5344CB8AC3E}">
        <p14:creationId xmlns:p14="http://schemas.microsoft.com/office/powerpoint/2010/main" val="41832937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1954" y="1293788"/>
            <a:ext cx="10515600" cy="688161"/>
          </a:xfrm>
        </p:spPr>
        <p:txBody>
          <a:bodyPr>
            <a:normAutofit fontScale="90000"/>
          </a:bodyPr>
          <a:lstStyle/>
          <a:p>
            <a:r>
              <a:rPr lang="en-US" dirty="0"/>
              <a:t>Mandated Reporters in Maryland</a:t>
            </a:r>
            <a:br>
              <a:rPr lang="en-US" dirty="0"/>
            </a:br>
            <a:r>
              <a:rPr lang="en-US" sz="2200" dirty="0"/>
              <a:t>(Code of Maryland Statues, §14–302. ) </a:t>
            </a:r>
            <a:br>
              <a:rPr lang="en-US" sz="2200" dirty="0"/>
            </a:br>
            <a:endParaRPr lang="en-US" dirty="0"/>
          </a:p>
        </p:txBody>
      </p:sp>
      <p:sp>
        <p:nvSpPr>
          <p:cNvPr id="3" name="Footer Placeholder 2"/>
          <p:cNvSpPr>
            <a:spLocks noGrp="1"/>
          </p:cNvSpPr>
          <p:nvPr>
            <p:ph type="ftr" sz="quarter" idx="11"/>
          </p:nvPr>
        </p:nvSpPr>
        <p:spPr/>
        <p:txBody>
          <a:bodyPr/>
          <a:lstStyle/>
          <a:p>
            <a:r>
              <a:rPr lang="en-US" dirty="0"/>
              <a:t>   |  CHARLES E. SMITH LIFE COMMUNITIES </a:t>
            </a:r>
          </a:p>
        </p:txBody>
      </p:sp>
      <p:sp>
        <p:nvSpPr>
          <p:cNvPr id="4" name="Slide Number Placeholder 3"/>
          <p:cNvSpPr>
            <a:spLocks noGrp="1"/>
          </p:cNvSpPr>
          <p:nvPr>
            <p:ph type="sldNum" sz="quarter" idx="12"/>
          </p:nvPr>
        </p:nvSpPr>
        <p:spPr/>
        <p:txBody>
          <a:bodyPr/>
          <a:lstStyle/>
          <a:p>
            <a:fld id="{31864AF3-807A-0B45-8A11-3F9697D53283}" type="slidenum">
              <a:rPr lang="uk-UA" smtClean="0"/>
              <a:pPr/>
              <a:t>35</a:t>
            </a:fld>
            <a:endParaRPr lang="uk-UA" dirty="0"/>
          </a:p>
        </p:txBody>
      </p:sp>
      <p:sp>
        <p:nvSpPr>
          <p:cNvPr id="5" name="Text Placeholder 4"/>
          <p:cNvSpPr>
            <a:spLocks noGrp="1"/>
          </p:cNvSpPr>
          <p:nvPr>
            <p:ph type="body" sz="quarter" idx="13"/>
          </p:nvPr>
        </p:nvSpPr>
        <p:spPr/>
        <p:txBody>
          <a:bodyPr>
            <a:normAutofit/>
          </a:bodyPr>
          <a:lstStyle/>
          <a:p>
            <a:pPr marL="342900" indent="-342900">
              <a:buFont typeface="Arial" panose="020B0604020202020204" pitchFamily="34" charset="0"/>
              <a:buChar char="•"/>
            </a:pPr>
            <a:r>
              <a:rPr lang="en-US" dirty="0"/>
              <a:t>Health Practitioner:  any person who is authorized to practice healing under the Health Occupations Article.</a:t>
            </a:r>
            <a:endParaRPr lang="en-US" sz="2400" dirty="0"/>
          </a:p>
          <a:p>
            <a:pPr marL="342900" indent="-342900">
              <a:buFont typeface="Arial" panose="020B0604020202020204" pitchFamily="34" charset="0"/>
              <a:buChar char="•"/>
            </a:pPr>
            <a:r>
              <a:rPr lang="en-US" dirty="0"/>
              <a:t>Police Officer</a:t>
            </a:r>
          </a:p>
          <a:p>
            <a:pPr marL="342900" indent="-342900">
              <a:buFont typeface="Arial" panose="020B0604020202020204" pitchFamily="34" charset="0"/>
              <a:buChar char="•"/>
            </a:pPr>
            <a:r>
              <a:rPr lang="en-US" sz="2400" dirty="0"/>
              <a:t>Human </a:t>
            </a:r>
            <a:r>
              <a:rPr lang="en-US" dirty="0"/>
              <a:t>Service Worker: any professional employee of any public or private health or social services agency or provider.</a:t>
            </a:r>
          </a:p>
          <a:p>
            <a:pPr marL="342900" indent="-342900">
              <a:buFont typeface="Arial" panose="020B0604020202020204" pitchFamily="34" charset="0"/>
              <a:buChar char="•"/>
            </a:pPr>
            <a:r>
              <a:rPr lang="en-US" sz="2400" dirty="0"/>
              <a:t>Financial Institutions</a:t>
            </a:r>
          </a:p>
        </p:txBody>
      </p:sp>
    </p:spTree>
    <p:extLst>
      <p:ext uri="{BB962C8B-B14F-4D97-AF65-F5344CB8AC3E}">
        <p14:creationId xmlns:p14="http://schemas.microsoft.com/office/powerpoint/2010/main" val="39905116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does this apply to?</a:t>
            </a:r>
            <a:br>
              <a:rPr lang="en-US" dirty="0"/>
            </a:br>
            <a:r>
              <a:rPr lang="en-US" sz="2000" dirty="0"/>
              <a:t>(Maryland Code of Statutes, §14–101. )</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36</a:t>
            </a:fld>
            <a:endParaRPr lang="uk-UA" dirty="0"/>
          </a:p>
        </p:txBody>
      </p:sp>
      <p:sp>
        <p:nvSpPr>
          <p:cNvPr id="5" name="Text Placeholder 4"/>
          <p:cNvSpPr>
            <a:spLocks noGrp="1"/>
          </p:cNvSpPr>
          <p:nvPr>
            <p:ph type="body" sz="quarter" idx="13"/>
          </p:nvPr>
        </p:nvSpPr>
        <p:spPr/>
        <p:txBody>
          <a:bodyPr/>
          <a:lstStyle/>
          <a:p>
            <a:r>
              <a:rPr lang="en-US" dirty="0"/>
              <a:t> “an adult who lacks the physical or mental capacity to provide for the adult’s daily needs.”</a:t>
            </a:r>
          </a:p>
        </p:txBody>
      </p:sp>
      <p:sp>
        <p:nvSpPr>
          <p:cNvPr id="6" name="Text Placeholder 5"/>
          <p:cNvSpPr>
            <a:spLocks noGrp="1"/>
          </p:cNvSpPr>
          <p:nvPr>
            <p:ph type="body" sz="quarter" idx="14"/>
          </p:nvPr>
        </p:nvSpPr>
        <p:spPr/>
        <p:txBody>
          <a:bodyPr/>
          <a:lstStyle/>
          <a:p>
            <a:r>
              <a:rPr lang="en-US" dirty="0"/>
              <a:t>Vulnerable Adults</a:t>
            </a:r>
          </a:p>
        </p:txBody>
      </p:sp>
    </p:spTree>
    <p:extLst>
      <p:ext uri="{BB962C8B-B14F-4D97-AF65-F5344CB8AC3E}">
        <p14:creationId xmlns:p14="http://schemas.microsoft.com/office/powerpoint/2010/main" val="2192854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Adult Protective Services</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37</a:t>
            </a:fld>
            <a:endParaRPr lang="uk-UA" dirty="0"/>
          </a:p>
        </p:txBody>
      </p:sp>
      <p:sp>
        <p:nvSpPr>
          <p:cNvPr id="5" name="Text Placeholder 4"/>
          <p:cNvSpPr>
            <a:spLocks noGrp="1"/>
          </p:cNvSpPr>
          <p:nvPr>
            <p:ph type="body" sz="quarter" idx="13"/>
          </p:nvPr>
        </p:nvSpPr>
        <p:spPr>
          <a:xfrm>
            <a:off x="1907568" y="1826856"/>
            <a:ext cx="8199437" cy="3236912"/>
          </a:xfrm>
        </p:spPr>
        <p:txBody>
          <a:bodyPr/>
          <a:lstStyle/>
          <a:p>
            <a:r>
              <a:rPr lang="en-US" dirty="0"/>
              <a:t>Montgomery County 240-777-3000</a:t>
            </a:r>
          </a:p>
          <a:p>
            <a:endParaRPr lang="en-US" dirty="0"/>
          </a:p>
          <a:p>
            <a:r>
              <a:rPr lang="en-US" dirty="0"/>
              <a:t>Maryland State Hotline: 1-800-332-6347</a:t>
            </a:r>
          </a:p>
          <a:p>
            <a:endParaRPr lang="en-US" dirty="0"/>
          </a:p>
          <a:p>
            <a:r>
              <a:rPr lang="en-US" dirty="0"/>
              <a:t>Washington, DC:  202-541-3950</a:t>
            </a:r>
          </a:p>
          <a:p>
            <a:endParaRPr lang="en-US" dirty="0"/>
          </a:p>
          <a:p>
            <a:r>
              <a:rPr lang="en-US" dirty="0"/>
              <a:t>Northern Virginia: 1-888-832-3858</a:t>
            </a:r>
          </a:p>
        </p:txBody>
      </p:sp>
    </p:spTree>
    <p:extLst>
      <p:ext uri="{BB962C8B-B14F-4D97-AF65-F5344CB8AC3E}">
        <p14:creationId xmlns:p14="http://schemas.microsoft.com/office/powerpoint/2010/main" val="31296738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Scenario #2 – The Background</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38</a:t>
            </a:fld>
            <a:endParaRPr lang="uk-UA" dirty="0"/>
          </a:p>
        </p:txBody>
      </p:sp>
      <p:sp>
        <p:nvSpPr>
          <p:cNvPr id="5" name="Text Placeholder 4"/>
          <p:cNvSpPr>
            <a:spLocks noGrp="1"/>
          </p:cNvSpPr>
          <p:nvPr>
            <p:ph type="body" sz="quarter" idx="13"/>
          </p:nvPr>
        </p:nvSpPr>
        <p:spPr>
          <a:xfrm>
            <a:off x="841686" y="1613043"/>
            <a:ext cx="10911949" cy="4448710"/>
          </a:xfrm>
        </p:spPr>
        <p:txBody>
          <a:bodyPr>
            <a:normAutofit/>
          </a:bodyPr>
          <a:lstStyle/>
          <a:p>
            <a:r>
              <a:rPr lang="en-US" b="1" dirty="0"/>
              <a:t>Mary Smith/Victim</a:t>
            </a:r>
            <a:r>
              <a:rPr lang="en-US" dirty="0"/>
              <a:t>: 80 year old female capable of making her own decisions is bedbound and has a disability as a result of multiple strokes, reluctantly seeks to escape physical, emotional, financial abuse and neglect. </a:t>
            </a:r>
          </a:p>
          <a:p>
            <a:r>
              <a:rPr lang="en-US" b="1" dirty="0"/>
              <a:t>Jim Smith/Perpetrator</a:t>
            </a:r>
            <a:r>
              <a:rPr lang="en-US" dirty="0"/>
              <a:t>: 60 year old unemployed husband who has been diagnosed with bipolar disorder and also struggling with alcohol issues.  He does not seek consistent services or stay on his prescribed medications. </a:t>
            </a:r>
          </a:p>
          <a:p>
            <a:r>
              <a:rPr lang="en-US" b="1" dirty="0"/>
              <a:t>Living Arrangement</a:t>
            </a:r>
            <a:r>
              <a:rPr lang="en-US" dirty="0"/>
              <a:t>: Mary is totally dependent on Jim for her daily care. She gets a monthly pension of $3,000, which she does not have access to as Jim handles all of the finances. Jim refuses to use any of the money to pay for help in the home. He often leaves Mary home alone for long periods of time unattended while he goes out drinking with his friends.</a:t>
            </a:r>
          </a:p>
        </p:txBody>
      </p:sp>
    </p:spTree>
    <p:extLst>
      <p:ext uri="{BB962C8B-B14F-4D97-AF65-F5344CB8AC3E}">
        <p14:creationId xmlns:p14="http://schemas.microsoft.com/office/powerpoint/2010/main" val="17129299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Scenario #2: The Incident</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39</a:t>
            </a:fld>
            <a:endParaRPr lang="uk-UA" dirty="0"/>
          </a:p>
        </p:txBody>
      </p:sp>
      <p:sp>
        <p:nvSpPr>
          <p:cNvPr id="5" name="Text Placeholder 4"/>
          <p:cNvSpPr>
            <a:spLocks noGrp="1"/>
          </p:cNvSpPr>
          <p:nvPr>
            <p:ph type="body" sz="quarter" idx="13"/>
          </p:nvPr>
        </p:nvSpPr>
        <p:spPr>
          <a:xfrm>
            <a:off x="856768" y="1600823"/>
            <a:ext cx="10497032" cy="4502025"/>
          </a:xfrm>
        </p:spPr>
        <p:txBody>
          <a:bodyPr>
            <a:normAutofit/>
          </a:bodyPr>
          <a:lstStyle/>
          <a:p>
            <a:r>
              <a:rPr lang="en-US" b="1" dirty="0"/>
              <a:t>Situation</a:t>
            </a:r>
            <a:r>
              <a:rPr lang="en-US" dirty="0"/>
              <a:t>:  Recently, a neighbor rang the doorbell to deliver mail that came to the wrong address, and when Jim opened up the door, the neighbor saw Mary lying on the floor with clothes and trash around her. Jim quickly took the mail and closed the door. The neighbor then heard yelling followed by a slapping sound and then screams from Mary.  The neighbor grew concerned and called the police.</a:t>
            </a:r>
          </a:p>
          <a:p>
            <a:r>
              <a:rPr lang="en-US" b="1" dirty="0"/>
              <a:t>Police involvement</a:t>
            </a:r>
            <a:r>
              <a:rPr lang="en-US" dirty="0"/>
              <a:t>:  Police came out and spoke to the neighbor.  Police then spoke to Mary and Jim together and both denied abuse. Police did not notice any injuries on Mary. Police declined to write an incident report because they did not have probable cause and neighbor did not see the alleged slap. Police called Adult Protective Services per protocol to follow up. </a:t>
            </a:r>
          </a:p>
        </p:txBody>
      </p:sp>
    </p:spTree>
    <p:extLst>
      <p:ext uri="{BB962C8B-B14F-4D97-AF65-F5344CB8AC3E}">
        <p14:creationId xmlns:p14="http://schemas.microsoft.com/office/powerpoint/2010/main" val="3618374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Trauma</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4</a:t>
            </a:fld>
            <a:endParaRPr lang="uk-UA" dirty="0"/>
          </a:p>
        </p:txBody>
      </p:sp>
      <p:sp>
        <p:nvSpPr>
          <p:cNvPr id="5" name="Text Placeholder 4"/>
          <p:cNvSpPr>
            <a:spLocks noGrp="1"/>
          </p:cNvSpPr>
          <p:nvPr>
            <p:ph type="body" sz="quarter" idx="13"/>
          </p:nvPr>
        </p:nvSpPr>
        <p:spPr>
          <a:xfrm>
            <a:off x="1577126" y="1737360"/>
            <a:ext cx="8858464" cy="3563484"/>
          </a:xfrm>
        </p:spPr>
        <p:txBody>
          <a:bodyPr>
            <a:normAutofit fontScale="92500"/>
          </a:bodyPr>
          <a:lstStyle/>
          <a:p>
            <a:r>
              <a:rPr lang="en-US" dirty="0"/>
              <a:t>Trauma is the unique individual experience of an event or enduring conditions, in which:</a:t>
            </a:r>
          </a:p>
          <a:p>
            <a:pPr marL="342900" indent="-342900">
              <a:buFont typeface="Arial" panose="020B0604020202020204" pitchFamily="34" charset="0"/>
              <a:buChar char="•"/>
            </a:pPr>
            <a:r>
              <a:rPr lang="en-US" dirty="0"/>
              <a:t>An individual’s ability to integrate his/her emotional experience is overwhelmed;</a:t>
            </a:r>
          </a:p>
          <a:p>
            <a:pPr marL="342900" indent="-342900">
              <a:buFont typeface="Arial" panose="020B0604020202020204" pitchFamily="34" charset="0"/>
              <a:buChar char="•"/>
            </a:pPr>
            <a:r>
              <a:rPr lang="en-US" dirty="0"/>
              <a:t>An individual experiences a threat to their life or a loved one’s;</a:t>
            </a:r>
          </a:p>
          <a:p>
            <a:pPr marL="342900" indent="-342900">
              <a:buFont typeface="Arial" panose="020B0604020202020204" pitchFamily="34" charset="0"/>
              <a:buChar char="•"/>
            </a:pPr>
            <a:r>
              <a:rPr lang="en-US" dirty="0"/>
              <a:t>There are long-lasting adverse effects to the individual’s functioning and their well-being</a:t>
            </a:r>
          </a:p>
          <a:p>
            <a:pPr marL="342900" indent="-342900">
              <a:buFont typeface="Arial" panose="020B0604020202020204" pitchFamily="34" charset="0"/>
              <a:buChar char="•"/>
            </a:pPr>
            <a:endParaRPr lang="en-US" dirty="0"/>
          </a:p>
          <a:p>
            <a:r>
              <a:rPr lang="en-US" dirty="0"/>
              <a:t>(SAMHSA, 2014)</a:t>
            </a:r>
          </a:p>
          <a:p>
            <a:endParaRPr lang="en-US" dirty="0"/>
          </a:p>
          <a:p>
            <a:endParaRPr lang="en-US" dirty="0"/>
          </a:p>
        </p:txBody>
      </p:sp>
    </p:spTree>
    <p:extLst>
      <p:ext uri="{BB962C8B-B14F-4D97-AF65-F5344CB8AC3E}">
        <p14:creationId xmlns:p14="http://schemas.microsoft.com/office/powerpoint/2010/main" val="42791037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4850"/>
            <a:ext cx="10515600" cy="1052709"/>
          </a:xfrm>
        </p:spPr>
        <p:txBody>
          <a:bodyPr/>
          <a:lstStyle/>
          <a:p>
            <a:r>
              <a:rPr lang="en-US" dirty="0"/>
              <a:t>Case Scenario #2: The Incident (Cont.)</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40</a:t>
            </a:fld>
            <a:endParaRPr lang="uk-UA" dirty="0"/>
          </a:p>
        </p:txBody>
      </p:sp>
      <p:sp>
        <p:nvSpPr>
          <p:cNvPr id="5" name="Text Placeholder 4"/>
          <p:cNvSpPr>
            <a:spLocks noGrp="1"/>
          </p:cNvSpPr>
          <p:nvPr>
            <p:ph type="body" sz="quarter" idx="13"/>
          </p:nvPr>
        </p:nvSpPr>
        <p:spPr>
          <a:xfrm>
            <a:off x="945222" y="1674687"/>
            <a:ext cx="10408578" cy="4387065"/>
          </a:xfrm>
        </p:spPr>
        <p:txBody>
          <a:bodyPr>
            <a:normAutofit lnSpcReduction="10000"/>
          </a:bodyPr>
          <a:lstStyle/>
          <a:p>
            <a:r>
              <a:rPr lang="en-US" b="1" dirty="0"/>
              <a:t>Adult Protective Services (APS) involvement</a:t>
            </a:r>
            <a:r>
              <a:rPr lang="en-US" dirty="0"/>
              <a:t>: Adult Protective Services called the following day and Jim held the phone for Mary to talk and she denied abuse. Adult Protective Service asked Jim if he needed additional help to care for Mary and he said no. Investigation was not initiated.</a:t>
            </a:r>
          </a:p>
          <a:p>
            <a:r>
              <a:rPr lang="en-US" b="1" dirty="0"/>
              <a:t>Mary’s Hospitalization</a:t>
            </a:r>
            <a:r>
              <a:rPr lang="en-US" dirty="0"/>
              <a:t>: Two days later Mary was admitted to hospital after a fall.  She had bruises on her face and upper torso. Additionally, she was underweight, dehydrated, and had a large bedsore on her buttocks.    Hospital social worker interviewed Mary separately from Jim. Mary begged social worker not to send her home and revealed she was afraid of Jim and later admitted he slapped her and pushed her out of her bed.   Social Worker called Adult Protective Services to file a mandatory report of abuse.  Adult Protective Services investigated and found abuse and in turn called the local shelter for older adults to shelter Mary temporarily until safe permanent housing could be secured.</a:t>
            </a:r>
          </a:p>
          <a:p>
            <a:endParaRPr lang="en-US" dirty="0"/>
          </a:p>
        </p:txBody>
      </p:sp>
    </p:spTree>
    <p:extLst>
      <p:ext uri="{BB962C8B-B14F-4D97-AF65-F5344CB8AC3E}">
        <p14:creationId xmlns:p14="http://schemas.microsoft.com/office/powerpoint/2010/main" val="15654470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Scenario #2: Discussion Questions</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41</a:t>
            </a:fld>
            <a:endParaRPr lang="uk-UA" dirty="0"/>
          </a:p>
        </p:txBody>
      </p:sp>
      <p:sp>
        <p:nvSpPr>
          <p:cNvPr id="5" name="Text Placeholder 4"/>
          <p:cNvSpPr>
            <a:spLocks noGrp="1"/>
          </p:cNvSpPr>
          <p:nvPr>
            <p:ph type="body" sz="quarter" idx="13"/>
          </p:nvPr>
        </p:nvSpPr>
        <p:spPr>
          <a:xfrm>
            <a:off x="1114747" y="1806306"/>
            <a:ext cx="10239053" cy="4337639"/>
          </a:xfrm>
        </p:spPr>
        <p:txBody>
          <a:bodyPr>
            <a:normAutofit fontScale="92500" lnSpcReduction="10000"/>
          </a:bodyPr>
          <a:lstStyle/>
          <a:p>
            <a:pPr marL="457200" indent="-457200">
              <a:buFont typeface="+mj-lt"/>
              <a:buAutoNum type="arabicPeriod"/>
            </a:pPr>
            <a:r>
              <a:rPr lang="en-US" dirty="0"/>
              <a:t>Did each of the following individual agencies adequately do their jobs: Adult Protective Services, Police, and Hospital? </a:t>
            </a:r>
          </a:p>
          <a:p>
            <a:pPr marL="457200" indent="-457200">
              <a:buFont typeface="+mj-lt"/>
              <a:buAutoNum type="arabicPeriod"/>
            </a:pPr>
            <a:r>
              <a:rPr lang="en-US" dirty="0"/>
              <a:t>Did each of the following agencies and individuals: Adult Protective Services, Police, Hospital, neighbor coordinate adequately to protect Mary? What are some evident gaps in how the case was handled and what are your key concerns? How could coordination be improved?</a:t>
            </a:r>
          </a:p>
          <a:p>
            <a:pPr marL="457200" indent="-457200">
              <a:buFont typeface="+mj-lt"/>
              <a:buAutoNum type="arabicPeriod"/>
            </a:pPr>
            <a:r>
              <a:rPr lang="en-US" dirty="0"/>
              <a:t>How does this case reflect societal attitudes towards abuse in the older adult population? </a:t>
            </a:r>
          </a:p>
          <a:p>
            <a:pPr marL="457200" indent="-457200">
              <a:buFont typeface="+mj-lt"/>
              <a:buAutoNum type="arabicPeriod"/>
            </a:pPr>
            <a:r>
              <a:rPr lang="en-US" dirty="0"/>
              <a:t>There are some common risks factors for a caretaker to become a perpetrator of elder abuse. Were there any risk factors evident in this example?</a:t>
            </a:r>
          </a:p>
          <a:p>
            <a:pPr marL="457200" indent="-457200">
              <a:buFont typeface="+mj-lt"/>
              <a:buAutoNum type="arabicPeriod"/>
            </a:pPr>
            <a:r>
              <a:rPr lang="en-US" dirty="0"/>
              <a:t>What are best practices that are recommended in working with individuals affected by domestic violence that were not used in this case?</a:t>
            </a:r>
          </a:p>
        </p:txBody>
      </p:sp>
    </p:spTree>
    <p:extLst>
      <p:ext uri="{BB962C8B-B14F-4D97-AF65-F5344CB8AC3E}">
        <p14:creationId xmlns:p14="http://schemas.microsoft.com/office/powerpoint/2010/main" val="5028632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31864AF3-807A-0B45-8A11-3F9697D53283}" type="slidenum">
              <a:rPr lang="uk-UA" smtClean="0"/>
              <a:pPr/>
              <a:t>42</a:t>
            </a:fld>
            <a:endParaRPr lang="uk-UA" dirty="0"/>
          </a:p>
        </p:txBody>
      </p:sp>
      <p:sp>
        <p:nvSpPr>
          <p:cNvPr id="4" name="Footer Placeholder 3"/>
          <p:cNvSpPr>
            <a:spLocks noGrp="1"/>
          </p:cNvSpPr>
          <p:nvPr>
            <p:ph type="ftr" sz="quarter" idx="11"/>
          </p:nvPr>
        </p:nvSpPr>
        <p:spPr/>
        <p:txBody>
          <a:bodyPr/>
          <a:lstStyle/>
          <a:p>
            <a:r>
              <a:rPr lang="en-US"/>
              <a:t>   |  CHARLES E. SMITH LIFE COMMUNITIES </a:t>
            </a:r>
            <a:endParaRPr lang="en-US" dirty="0"/>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234689" y="434341"/>
            <a:ext cx="5875021" cy="5383530"/>
          </a:xfrm>
          <a:prstGeom prst="rect">
            <a:avLst/>
          </a:prstGeom>
        </p:spPr>
      </p:pic>
    </p:spTree>
    <p:extLst>
      <p:ext uri="{BB962C8B-B14F-4D97-AF65-F5344CB8AC3E}">
        <p14:creationId xmlns:p14="http://schemas.microsoft.com/office/powerpoint/2010/main" val="23407354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Client Services</a:t>
            </a: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100" normalizeH="0" baseline="0" noProof="0">
                <a:ln>
                  <a:noFill/>
                </a:ln>
                <a:solidFill>
                  <a:srgbClr val="003057"/>
                </a:solidFill>
                <a:effectLst/>
                <a:uLnTx/>
                <a:uFillTx/>
                <a:latin typeface="Arial" charset="0"/>
                <a:cs typeface="Arial" charset="0"/>
              </a:rPr>
              <a:t>   |  CHARLES E. SMITH LIFE COMMUNITIES </a:t>
            </a:r>
            <a:endParaRPr kumimoji="0" lang="en-US" sz="800" b="1" i="0" u="none" strike="noStrike" kern="1200" cap="none" spc="100" normalizeH="0" baseline="0" noProof="0" dirty="0">
              <a:ln>
                <a:noFill/>
              </a:ln>
              <a:solidFill>
                <a:srgbClr val="003057"/>
              </a:solidFill>
              <a:effectLst/>
              <a:uLnTx/>
              <a:uFillTx/>
              <a:latin typeface="Arial" charset="0"/>
              <a:cs typeface="Arial" charset="0"/>
            </a:endParaRP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864AF3-807A-0B45-8A11-3F9697D53283}" type="slidenum">
              <a:rPr kumimoji="0" lang="uk-UA" sz="800" b="1" i="0" u="none" strike="noStrike" kern="1200" cap="none" spc="100" normalizeH="0" baseline="0" noProof="0" smtClean="0">
                <a:ln>
                  <a:noFill/>
                </a:ln>
                <a:solidFill>
                  <a:srgbClr val="003057"/>
                </a:solidFill>
                <a:effectLst/>
                <a:uLnTx/>
                <a:uFillTx/>
                <a:latin typeface="Arial" charset="0"/>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uk-UA" sz="800" b="1" i="0" u="none" strike="noStrike" kern="1200" cap="none" spc="100" normalizeH="0" baseline="0" noProof="0" dirty="0">
              <a:ln>
                <a:noFill/>
              </a:ln>
              <a:solidFill>
                <a:srgbClr val="003057"/>
              </a:solidFill>
              <a:effectLst/>
              <a:uLnTx/>
              <a:uFillTx/>
              <a:latin typeface="Arial" charset="0"/>
              <a:cs typeface="Arial" charset="0"/>
            </a:endParaRPr>
          </a:p>
        </p:txBody>
      </p:sp>
      <p:sp>
        <p:nvSpPr>
          <p:cNvPr id="5" name="Text Placeholder 4"/>
          <p:cNvSpPr>
            <a:spLocks noGrp="1"/>
          </p:cNvSpPr>
          <p:nvPr>
            <p:ph type="body" sz="quarter" idx="13"/>
          </p:nvPr>
        </p:nvSpPr>
        <p:spPr>
          <a:xfrm>
            <a:off x="397379" y="1681018"/>
            <a:ext cx="6386880" cy="3917006"/>
          </a:xfrm>
        </p:spPr>
        <p:txBody>
          <a:bodyPr>
            <a:normAutofit/>
          </a:bodyPr>
          <a:lstStyle/>
          <a:p>
            <a:pPr marL="342900" indent="-342900">
              <a:buFont typeface="Arial" panose="020B0604020202020204" pitchFamily="34" charset="0"/>
              <a:buChar char="•"/>
            </a:pPr>
            <a:r>
              <a:rPr lang="en-US" sz="2800" dirty="0"/>
              <a:t>Language-accessible helpline</a:t>
            </a:r>
          </a:p>
          <a:p>
            <a:pPr marL="1028700" lvl="1" indent="-342900">
              <a:buFont typeface="Arial" panose="020B0604020202020204" pitchFamily="34" charset="0"/>
              <a:buChar char="•"/>
            </a:pPr>
            <a:r>
              <a:rPr lang="en-US" sz="2800" dirty="0"/>
              <a:t>Monday – Friday: 9am – 5pm</a:t>
            </a:r>
          </a:p>
          <a:p>
            <a:pPr marL="1028700" lvl="1" indent="-342900">
              <a:buFont typeface="Arial" panose="020B0604020202020204" pitchFamily="34" charset="0"/>
              <a:buChar char="•"/>
            </a:pPr>
            <a:r>
              <a:rPr lang="en-US" sz="2800" dirty="0"/>
              <a:t>301-816-5099</a:t>
            </a:r>
          </a:p>
          <a:p>
            <a:pPr lvl="1" indent="0">
              <a:buNone/>
            </a:pPr>
            <a:endParaRPr lang="en-US" sz="2800" dirty="0"/>
          </a:p>
          <a:p>
            <a:pPr marL="342900" indent="-342900">
              <a:buFont typeface="Arial" panose="020B0604020202020204" pitchFamily="34" charset="0"/>
              <a:buChar char="•"/>
            </a:pPr>
            <a:r>
              <a:rPr lang="en-US" sz="2800" dirty="0"/>
              <a:t>Temporary, safe shelter</a:t>
            </a:r>
          </a:p>
        </p:txBody>
      </p:sp>
      <p:pic>
        <p:nvPicPr>
          <p:cNvPr id="6" name="Picture 5"/>
          <p:cNvPicPr>
            <a:picLocks noChangeAspect="1"/>
          </p:cNvPicPr>
          <p:nvPr/>
        </p:nvPicPr>
        <p:blipFill>
          <a:blip r:embed="rId3"/>
          <a:srcRect/>
          <a:stretch/>
        </p:blipFill>
        <p:spPr>
          <a:xfrm>
            <a:off x="6622965" y="743713"/>
            <a:ext cx="5376365" cy="4505334"/>
          </a:xfrm>
          <a:prstGeom prst="rect">
            <a:avLst/>
          </a:prstGeom>
          <a:effectLst/>
        </p:spPr>
      </p:pic>
    </p:spTree>
    <p:extLst>
      <p:ext uri="{BB962C8B-B14F-4D97-AF65-F5344CB8AC3E}">
        <p14:creationId xmlns:p14="http://schemas.microsoft.com/office/powerpoint/2010/main" val="8166663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Client Eligibility </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44</a:t>
            </a:fld>
            <a:endParaRPr lang="uk-UA" dirty="0"/>
          </a:p>
        </p:txBody>
      </p:sp>
      <p:sp>
        <p:nvSpPr>
          <p:cNvPr id="5" name="Text Placeholder 4"/>
          <p:cNvSpPr>
            <a:spLocks noGrp="1"/>
          </p:cNvSpPr>
          <p:nvPr>
            <p:ph type="body" sz="quarter" idx="13"/>
          </p:nvPr>
        </p:nvSpPr>
        <p:spPr>
          <a:xfrm>
            <a:off x="2000036" y="1487055"/>
            <a:ext cx="8199437" cy="4688458"/>
          </a:xfrm>
        </p:spPr>
        <p:txBody>
          <a:bodyPr>
            <a:normAutofit fontScale="92500" lnSpcReduction="20000"/>
          </a:bodyPr>
          <a:lstStyle/>
          <a:p>
            <a:pPr marL="342900" indent="-342900">
              <a:buFont typeface="Arial" panose="020B0604020202020204" pitchFamily="34" charset="0"/>
              <a:buChar char="•"/>
            </a:pPr>
            <a:r>
              <a:rPr lang="en-US" dirty="0"/>
              <a:t>60 years of age or older</a:t>
            </a:r>
          </a:p>
          <a:p>
            <a:pPr marL="342900" indent="-342900">
              <a:buFont typeface="Arial" panose="020B0604020202020204" pitchFamily="34" charset="0"/>
              <a:buChar char="•"/>
            </a:pPr>
            <a:r>
              <a:rPr lang="en-US" dirty="0"/>
              <a:t>A victim of one or more of the following types of abuse (physical, sexual, psychological, financial, neglect) or is at risk for experiencing abuse</a:t>
            </a:r>
          </a:p>
          <a:p>
            <a:pPr marL="342900" indent="-342900">
              <a:buFont typeface="Arial" panose="020B0604020202020204" pitchFamily="34" charset="0"/>
              <a:buChar char="•"/>
            </a:pPr>
            <a:r>
              <a:rPr lang="en-US" dirty="0"/>
              <a:t>Referred by an agency or program</a:t>
            </a:r>
          </a:p>
          <a:p>
            <a:pPr marL="342900" indent="-342900">
              <a:buFont typeface="Arial" panose="020B0604020202020204" pitchFamily="34" charset="0"/>
              <a:buChar char="•"/>
            </a:pPr>
            <a:r>
              <a:rPr lang="en-US" dirty="0"/>
              <a:t>Willing to be placed in temporary shelter</a:t>
            </a:r>
          </a:p>
          <a:p>
            <a:pPr marL="342900" indent="-342900">
              <a:buFont typeface="Arial" panose="020B0604020202020204" pitchFamily="34" charset="0"/>
              <a:buChar char="•"/>
            </a:pPr>
            <a:r>
              <a:rPr lang="en-US" dirty="0"/>
              <a:t>Agree to not contact abuser during shelter stay</a:t>
            </a:r>
          </a:p>
          <a:p>
            <a:endParaRPr lang="en-US" dirty="0"/>
          </a:p>
          <a:p>
            <a:r>
              <a:rPr lang="en-US" dirty="0"/>
              <a:t>Referrals accepted from Maryland, Washington DC and Northern Virginia</a:t>
            </a:r>
          </a:p>
          <a:p>
            <a:pPr marL="342900" indent="-342900">
              <a:buFont typeface="Arial" panose="020B0604020202020204" pitchFamily="34" charset="0"/>
              <a:buChar char="•"/>
            </a:pPr>
            <a:endParaRPr lang="en-US" dirty="0"/>
          </a:p>
          <a:p>
            <a:r>
              <a:rPr lang="en-US" dirty="0"/>
              <a:t>Please note:</a:t>
            </a:r>
          </a:p>
          <a:p>
            <a:r>
              <a:rPr lang="en-US" dirty="0"/>
              <a:t>**</a:t>
            </a:r>
            <a:r>
              <a:rPr lang="en-US" dirty="0" err="1"/>
              <a:t>ElderSAFE</a:t>
            </a:r>
            <a:r>
              <a:rPr lang="en-US" dirty="0"/>
              <a:t> will accept clients without insurance</a:t>
            </a:r>
          </a:p>
          <a:p>
            <a:r>
              <a:rPr lang="en-US" dirty="0"/>
              <a:t>**Self neglect and homeless cases are not accepted</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3896884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Services in Shelter</a:t>
            </a:r>
          </a:p>
        </p:txBody>
      </p:sp>
      <p:sp>
        <p:nvSpPr>
          <p:cNvPr id="3" name="Slide Number Placeholder 2"/>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1864AF3-807A-0B45-8A11-3F9697D53283}" type="slidenum">
              <a:rPr kumimoji="0" lang="uk-UA" sz="800" b="1" i="0" u="none" strike="noStrike" kern="1200" cap="none" spc="100" normalizeH="0" baseline="0" noProof="0" smtClean="0">
                <a:ln>
                  <a:noFill/>
                </a:ln>
                <a:solidFill>
                  <a:srgbClr val="003057"/>
                </a:solidFill>
                <a:effectLst/>
                <a:uLnTx/>
                <a:uFillTx/>
                <a:latin typeface="Arial" charset="0"/>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45</a:t>
            </a:fld>
            <a:endParaRPr kumimoji="0" lang="uk-UA" sz="800" b="1" i="0" u="none" strike="noStrike" kern="1200" cap="none" spc="100" normalizeH="0" baseline="0" noProof="0" dirty="0">
              <a:ln>
                <a:noFill/>
              </a:ln>
              <a:solidFill>
                <a:srgbClr val="003057"/>
              </a:solidFill>
              <a:effectLst/>
              <a:uLnTx/>
              <a:uFillTx/>
              <a:latin typeface="Arial" charset="0"/>
              <a:cs typeface="Arial" charset="0"/>
            </a:endParaRPr>
          </a:p>
        </p:txBody>
      </p:sp>
      <p:sp>
        <p:nvSpPr>
          <p:cNvPr id="4" name="Text Placeholder 3"/>
          <p:cNvSpPr>
            <a:spLocks noGrp="1"/>
          </p:cNvSpPr>
          <p:nvPr>
            <p:ph type="body" sz="quarter" idx="13"/>
          </p:nvPr>
        </p:nvSpPr>
        <p:spPr>
          <a:xfrm>
            <a:off x="848176" y="1597891"/>
            <a:ext cx="5418762" cy="3909816"/>
          </a:xfrm>
        </p:spPr>
        <p:txBody>
          <a:bodyPr>
            <a:normAutofit lnSpcReduction="10000"/>
          </a:bodyPr>
          <a:lstStyle/>
          <a:p>
            <a:pPr marL="342900" indent="-342900">
              <a:buFont typeface="Arial" panose="020B0604020202020204" pitchFamily="34" charset="0"/>
              <a:buChar char="•"/>
            </a:pPr>
            <a:r>
              <a:rPr lang="en-US" dirty="0"/>
              <a:t>Medical </a:t>
            </a:r>
          </a:p>
          <a:p>
            <a:pPr marL="342900" indent="-342900">
              <a:buFont typeface="Arial" panose="020B0604020202020204" pitchFamily="34" charset="0"/>
              <a:buChar char="•"/>
            </a:pPr>
            <a:r>
              <a:rPr lang="en-US" dirty="0"/>
              <a:t>Psychological </a:t>
            </a:r>
          </a:p>
          <a:p>
            <a:pPr marL="342900" indent="-342900">
              <a:buFont typeface="Arial" panose="020B0604020202020204" pitchFamily="34" charset="0"/>
              <a:buChar char="•"/>
            </a:pPr>
            <a:r>
              <a:rPr lang="en-US" dirty="0"/>
              <a:t>Physical, occupational and/or speech therapy</a:t>
            </a:r>
          </a:p>
          <a:p>
            <a:pPr marL="342900" indent="-342900">
              <a:buFont typeface="Arial" panose="020B0604020202020204" pitchFamily="34" charset="0"/>
              <a:buChar char="•"/>
            </a:pPr>
            <a:r>
              <a:rPr lang="en-US" dirty="0"/>
              <a:t>Spiritual support</a:t>
            </a:r>
          </a:p>
          <a:p>
            <a:pPr marL="342900" indent="-342900">
              <a:buFont typeface="Arial" panose="020B0604020202020204" pitchFamily="34" charset="0"/>
              <a:buChar char="•"/>
            </a:pPr>
            <a:r>
              <a:rPr lang="en-US" dirty="0"/>
              <a:t>Social Services (safe discharge)</a:t>
            </a:r>
          </a:p>
          <a:p>
            <a:pPr marL="342900" indent="-342900">
              <a:buFont typeface="Arial" panose="020B0604020202020204" pitchFamily="34" charset="0"/>
              <a:buChar char="•"/>
            </a:pPr>
            <a:r>
              <a:rPr lang="en-US" dirty="0"/>
              <a:t>Legal referrals</a:t>
            </a:r>
          </a:p>
          <a:p>
            <a:pPr marL="342900" indent="-342900">
              <a:buFont typeface="Arial" panose="020B0604020202020204" pitchFamily="34" charset="0"/>
              <a:buChar char="•"/>
            </a:pPr>
            <a:r>
              <a:rPr lang="en-US" dirty="0"/>
              <a:t>Specialized trauma therapy</a:t>
            </a:r>
          </a:p>
          <a:p>
            <a:pPr marL="342900" indent="-342900">
              <a:buFont typeface="Arial" panose="020B0604020202020204" pitchFamily="34" charset="0"/>
              <a:buChar char="•"/>
            </a:pPr>
            <a:r>
              <a:rPr lang="en-US" dirty="0"/>
              <a:t>Holistic therapy program</a:t>
            </a:r>
          </a:p>
          <a:p>
            <a:endParaRPr lang="en-US" dirty="0"/>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100" normalizeH="0" baseline="0" noProof="0">
                <a:ln>
                  <a:noFill/>
                </a:ln>
                <a:solidFill>
                  <a:srgbClr val="003057"/>
                </a:solidFill>
                <a:effectLst/>
                <a:uLnTx/>
                <a:uFillTx/>
                <a:latin typeface="Arial" charset="0"/>
                <a:cs typeface="Arial" charset="0"/>
              </a:rPr>
              <a:t>   |  CHARLES E. SMITH LIFE COMMUNITIES </a:t>
            </a:r>
            <a:endParaRPr kumimoji="0" lang="en-US" sz="800" b="1" i="0" u="none" strike="noStrike" kern="1200" cap="none" spc="100" normalizeH="0" baseline="0" noProof="0" dirty="0">
              <a:ln>
                <a:noFill/>
              </a:ln>
              <a:solidFill>
                <a:srgbClr val="003057"/>
              </a:solidFill>
              <a:effectLst/>
              <a:uLnTx/>
              <a:uFillTx/>
              <a:latin typeface="Arial" charset="0"/>
              <a:cs typeface="Arial" charset="0"/>
            </a:endParaRPr>
          </a:p>
        </p:txBody>
      </p:sp>
      <p:pic>
        <p:nvPicPr>
          <p:cNvPr id="8" name="Picture 7"/>
          <p:cNvPicPr>
            <a:picLocks noChangeAspect="1"/>
          </p:cNvPicPr>
          <p:nvPr/>
        </p:nvPicPr>
        <p:blipFill>
          <a:blip r:embed="rId3"/>
          <a:srcRect/>
          <a:stretch/>
        </p:blipFill>
        <p:spPr>
          <a:xfrm>
            <a:off x="6189457" y="704538"/>
            <a:ext cx="5261943" cy="5276935"/>
          </a:xfrm>
          <a:prstGeom prst="rect">
            <a:avLst/>
          </a:prstGeom>
        </p:spPr>
      </p:pic>
    </p:spTree>
    <p:extLst>
      <p:ext uri="{BB962C8B-B14F-4D97-AF65-F5344CB8AC3E}">
        <p14:creationId xmlns:p14="http://schemas.microsoft.com/office/powerpoint/2010/main" val="22744452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ElderSAFE Center’s Community Resource Guide</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46</a:t>
            </a:fld>
            <a:endParaRPr lang="uk-UA" dirty="0"/>
          </a:p>
        </p:txBody>
      </p:sp>
      <p:sp>
        <p:nvSpPr>
          <p:cNvPr id="7" name="Text Placeholder 6"/>
          <p:cNvSpPr>
            <a:spLocks noGrp="1"/>
          </p:cNvSpPr>
          <p:nvPr>
            <p:ph type="body" sz="quarter" idx="13"/>
          </p:nvPr>
        </p:nvSpPr>
        <p:spPr>
          <a:xfrm>
            <a:off x="1862717" y="1847405"/>
            <a:ext cx="8199437" cy="3236912"/>
          </a:xfrm>
        </p:spPr>
        <p:txBody>
          <a:bodyPr>
            <a:normAutofit/>
          </a:bodyPr>
          <a:lstStyle/>
          <a:p>
            <a:r>
              <a:rPr lang="en-US" dirty="0"/>
              <a:t>Created to connect older adults—and the professionals, volunteers and caregivers who assist them—to community resources to promote safe and healthy living.</a:t>
            </a:r>
          </a:p>
          <a:p>
            <a:endParaRPr lang="en-US" dirty="0"/>
          </a:p>
          <a:p>
            <a:r>
              <a:rPr lang="en-US" dirty="0"/>
              <a:t>Available in English, Spanish, Russian, and Mandarin.</a:t>
            </a:r>
          </a:p>
          <a:p>
            <a:endParaRPr lang="en-US" dirty="0"/>
          </a:p>
          <a:p>
            <a:r>
              <a:rPr lang="en-US" dirty="0"/>
              <a:t>Available to download from our </a:t>
            </a:r>
            <a:r>
              <a:rPr lang="en-US" dirty="0">
                <a:hlinkClick r:id="rId3"/>
              </a:rPr>
              <a:t>website</a:t>
            </a:r>
            <a:r>
              <a:rPr lang="en-US" dirty="0"/>
              <a:t> or in </a:t>
            </a:r>
            <a:r>
              <a:rPr lang="en-US" dirty="0">
                <a:hlinkClick r:id="rId4"/>
              </a:rPr>
              <a:t>hard copy</a:t>
            </a:r>
            <a:r>
              <a:rPr lang="en-US" dirty="0"/>
              <a:t>. </a:t>
            </a:r>
          </a:p>
        </p:txBody>
      </p:sp>
    </p:spTree>
    <p:extLst>
      <p:ext uri="{BB962C8B-B14F-4D97-AF65-F5344CB8AC3E}">
        <p14:creationId xmlns:p14="http://schemas.microsoft.com/office/powerpoint/2010/main" val="9621359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54851"/>
            <a:ext cx="10515600" cy="1052709"/>
          </a:xfrm>
        </p:spPr>
        <p:txBody>
          <a:bodyPr/>
          <a:lstStyle/>
          <a:p>
            <a:r>
              <a:rPr lang="en-US" dirty="0"/>
              <a:t>Questions??</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47</a:t>
            </a:fld>
            <a:endParaRPr lang="uk-UA" dirty="0"/>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68980" y="1723869"/>
            <a:ext cx="5715000" cy="3762531"/>
          </a:xfrm>
          <a:prstGeom prst="rect">
            <a:avLst/>
          </a:prstGeom>
        </p:spPr>
      </p:pic>
    </p:spTree>
    <p:extLst>
      <p:ext uri="{BB962C8B-B14F-4D97-AF65-F5344CB8AC3E}">
        <p14:creationId xmlns:p14="http://schemas.microsoft.com/office/powerpoint/2010/main" val="9224143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ElderSAFE</a:t>
            </a:r>
            <a:r>
              <a:rPr lang="en-US" dirty="0"/>
              <a:t> Contacts</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48</a:t>
            </a:fld>
            <a:endParaRPr lang="uk-UA" dirty="0"/>
          </a:p>
        </p:txBody>
      </p:sp>
      <p:sp>
        <p:nvSpPr>
          <p:cNvPr id="5" name="Text Placeholder 4"/>
          <p:cNvSpPr>
            <a:spLocks noGrp="1"/>
          </p:cNvSpPr>
          <p:nvPr>
            <p:ph type="body" sz="quarter" idx="13"/>
          </p:nvPr>
        </p:nvSpPr>
        <p:spPr>
          <a:xfrm>
            <a:off x="841687" y="1561672"/>
            <a:ext cx="10512113" cy="4525092"/>
          </a:xfrm>
        </p:spPr>
        <p:txBody>
          <a:bodyPr numCol="2">
            <a:normAutofit/>
          </a:bodyPr>
          <a:lstStyle/>
          <a:p>
            <a:r>
              <a:rPr lang="en-US" dirty="0"/>
              <a:t>Tovah Kasdin, J.D.</a:t>
            </a:r>
          </a:p>
          <a:p>
            <a:r>
              <a:rPr lang="en-US" dirty="0"/>
              <a:t>Director</a:t>
            </a:r>
          </a:p>
          <a:p>
            <a:r>
              <a:rPr lang="en-US" dirty="0"/>
              <a:t>301-770-8494</a:t>
            </a:r>
          </a:p>
          <a:p>
            <a:r>
              <a:rPr lang="en-US" dirty="0"/>
              <a:t>kasdin@ceslc.org</a:t>
            </a:r>
          </a:p>
          <a:p>
            <a:endParaRPr lang="en-US" dirty="0"/>
          </a:p>
          <a:p>
            <a:r>
              <a:rPr lang="en-US" dirty="0"/>
              <a:t>KerryAnn Aleibar, LCSW-C</a:t>
            </a:r>
          </a:p>
          <a:p>
            <a:r>
              <a:rPr lang="en-US" dirty="0"/>
              <a:t>Program Manager</a:t>
            </a:r>
          </a:p>
          <a:p>
            <a:r>
              <a:rPr lang="en-US" dirty="0"/>
              <a:t>301-816-5045</a:t>
            </a:r>
          </a:p>
          <a:p>
            <a:r>
              <a:rPr lang="en-US" dirty="0"/>
              <a:t>aleibar@ceslc.org</a:t>
            </a:r>
          </a:p>
          <a:p>
            <a:r>
              <a:rPr lang="en-US" dirty="0"/>
              <a:t>Sydney Palinkas, LGSW</a:t>
            </a:r>
          </a:p>
          <a:p>
            <a:r>
              <a:rPr lang="en-US" dirty="0"/>
              <a:t>Community Educator</a:t>
            </a:r>
          </a:p>
          <a:p>
            <a:r>
              <a:rPr lang="en-US" dirty="0"/>
              <a:t>301-770-8365</a:t>
            </a:r>
          </a:p>
          <a:p>
            <a:r>
              <a:rPr lang="en-US" dirty="0"/>
              <a:t>palinkas@ceslc.org</a:t>
            </a:r>
          </a:p>
          <a:p>
            <a:endParaRPr lang="en-US" dirty="0"/>
          </a:p>
          <a:p>
            <a:r>
              <a:rPr lang="en-US" dirty="0"/>
              <a:t>Language Accessible Helpline: </a:t>
            </a:r>
          </a:p>
          <a:p>
            <a:r>
              <a:rPr lang="en-US" dirty="0"/>
              <a:t>301-816-5099 (Mon-Fri 9am-5pm)</a:t>
            </a:r>
          </a:p>
          <a:p>
            <a:r>
              <a:rPr lang="en-US" dirty="0"/>
              <a:t>Website: www.smithlifecommunities.org</a:t>
            </a:r>
          </a:p>
          <a:p>
            <a:endParaRPr lang="en-US" dirty="0"/>
          </a:p>
        </p:txBody>
      </p:sp>
    </p:spTree>
    <p:extLst>
      <p:ext uri="{BB962C8B-B14F-4D97-AF65-F5344CB8AC3E}">
        <p14:creationId xmlns:p14="http://schemas.microsoft.com/office/powerpoint/2010/main" val="28579825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49</a:t>
            </a:fld>
            <a:endParaRPr lang="uk-UA" dirty="0"/>
          </a:p>
        </p:txBody>
      </p:sp>
      <p:sp>
        <p:nvSpPr>
          <p:cNvPr id="5" name="Text Placeholder 4"/>
          <p:cNvSpPr>
            <a:spLocks noGrp="1"/>
          </p:cNvSpPr>
          <p:nvPr>
            <p:ph type="body" sz="quarter" idx="13"/>
          </p:nvPr>
        </p:nvSpPr>
        <p:spPr>
          <a:xfrm>
            <a:off x="841687" y="1417834"/>
            <a:ext cx="11004415" cy="4180190"/>
          </a:xfrm>
        </p:spPr>
        <p:txBody>
          <a:bodyPr>
            <a:normAutofit fontScale="55000" lnSpcReduction="20000"/>
          </a:bodyPr>
          <a:lstStyle/>
          <a:p>
            <a:r>
              <a:rPr lang="en-US" dirty="0" err="1"/>
              <a:t>Acierno</a:t>
            </a:r>
            <a:r>
              <a:rPr lang="en-US" dirty="0"/>
              <a:t>, R. et al., (2009). National Elder Mistreatment Study. (U.S. Department of Justice grant report, NCJ 226456, March 2009), https://www.ncjrs.gov/pdffiles1/nij/grants/226456.pdf</a:t>
            </a:r>
          </a:p>
          <a:p>
            <a:endParaRPr lang="en-US" dirty="0"/>
          </a:p>
          <a:p>
            <a:r>
              <a:rPr lang="en-US" dirty="0"/>
              <a:t>Cook, J. (2017). Trauma and PTSD in Older Adults. Yale School of Medicine. National Center for PTSD. </a:t>
            </a:r>
            <a:r>
              <a:rPr lang="en-US" dirty="0">
                <a:hlinkClick r:id="rId2"/>
              </a:rPr>
              <a:t>https://www.ptsd.va.gov/professional/consult/2017lecture_archive/02152017_lecture_slides.pdf</a:t>
            </a:r>
            <a:endParaRPr lang="en-US" dirty="0"/>
          </a:p>
          <a:p>
            <a:endParaRPr lang="en-US" dirty="0"/>
          </a:p>
          <a:p>
            <a:r>
              <a:rPr lang="en-US" dirty="0"/>
              <a:t>Dong, X, Simon, M., Mendes de Leon, C., Fulmer, T., Beck, T., Hebert, L. (2009). Elder self-neglect and abuse and mortality risk in a community-dwelling population. Journal of the American Medical Association, 302(5), 517–526. </a:t>
            </a:r>
            <a:r>
              <a:rPr lang="en-US" dirty="0" err="1"/>
              <a:t>doi</a:t>
            </a:r>
            <a:r>
              <a:rPr lang="en-US" dirty="0"/>
              <a:t>: 10.1001/jama.2009.1109</a:t>
            </a:r>
          </a:p>
          <a:p>
            <a:r>
              <a:rPr lang="en-US" dirty="0"/>
              <a:t>Dong, X. Q., &amp; Simon, M. A. (2013). Elder abuse as a risk factor for hospitalization in older persons. JAMA Internal Medicine, 173 (10), 911–917. </a:t>
            </a:r>
            <a:r>
              <a:rPr lang="en-US" dirty="0" err="1"/>
              <a:t>doi</a:t>
            </a:r>
            <a:r>
              <a:rPr lang="en-US" dirty="0"/>
              <a:t>: 10.1001/jamainternmed.2013.238</a:t>
            </a:r>
          </a:p>
          <a:p>
            <a:endParaRPr lang="en-US" dirty="0"/>
          </a:p>
          <a:p>
            <a:r>
              <a:rPr lang="en-US" dirty="0"/>
              <a:t>Fulmer, T., Rodgers, R. F., &amp; </a:t>
            </a:r>
            <a:r>
              <a:rPr lang="en-US" dirty="0" err="1"/>
              <a:t>Pelger</a:t>
            </a:r>
            <a:r>
              <a:rPr lang="en-US" dirty="0"/>
              <a:t>, A. (2013). Verbal mistreatment of the elderly. Journal of Elder Abuse &amp; Neglect, 26(4), 351–364</a:t>
            </a:r>
          </a:p>
          <a:p>
            <a:r>
              <a:rPr lang="en-US" dirty="0"/>
              <a:t>Lifespan of Greater Rochester, Weill Cornell Medical Center of Cornell University, &amp; New York City Department for the Aging. (2011). Under the radar: New York State elder abuse prevalence study. Self-reported prevalence and documented case surveys, Final report. New York, NY: William B. Hoyt Memorial New York State Children and Family Trust Fund, and the New York State Office of Children and Family Services</a:t>
            </a:r>
          </a:p>
          <a:p>
            <a:endParaRPr lang="en-US" dirty="0"/>
          </a:p>
          <a:p>
            <a:r>
              <a:rPr lang="en-US" dirty="0"/>
              <a:t>National Center on Elder Abuse. (2014). The Elder Justice Roadmap, (Washington, DC: Administration on Aging, U.S. Department of Health and Human Services), </a:t>
            </a:r>
            <a:r>
              <a:rPr lang="en-US" u="sng" dirty="0">
                <a:hlinkClick r:id="rId3"/>
              </a:rPr>
              <a:t>http://www.ncea.acl.gov/library/gov_report/docs/ejrp_roadmap.pdf</a:t>
            </a:r>
            <a:endParaRPr lang="en-US" dirty="0"/>
          </a:p>
          <a:p>
            <a:endParaRPr lang="en-US" dirty="0"/>
          </a:p>
          <a:p>
            <a:endParaRPr lang="en-US" dirty="0"/>
          </a:p>
        </p:txBody>
      </p:sp>
    </p:spTree>
    <p:extLst>
      <p:ext uri="{BB962C8B-B14F-4D97-AF65-F5344CB8AC3E}">
        <p14:creationId xmlns:p14="http://schemas.microsoft.com/office/powerpoint/2010/main" val="224625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Trauma Experiences</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5</a:t>
            </a:fld>
            <a:endParaRPr lang="uk-UA" dirty="0"/>
          </a:p>
        </p:txBody>
      </p:sp>
      <p:sp>
        <p:nvSpPr>
          <p:cNvPr id="5" name="Text Placeholder 4"/>
          <p:cNvSpPr>
            <a:spLocks noGrp="1"/>
          </p:cNvSpPr>
          <p:nvPr>
            <p:ph type="body" sz="quarter" idx="13"/>
          </p:nvPr>
        </p:nvSpPr>
        <p:spPr>
          <a:xfrm>
            <a:off x="838200" y="1645920"/>
            <a:ext cx="8199437" cy="4411980"/>
          </a:xfrm>
        </p:spPr>
        <p:txBody>
          <a:bodyPr>
            <a:normAutofit/>
          </a:bodyPr>
          <a:lstStyle/>
          <a:p>
            <a:pPr marL="342900" indent="-342900">
              <a:buFont typeface="Arial" panose="020B0604020202020204" pitchFamily="34" charset="0"/>
              <a:buChar char="•"/>
            </a:pPr>
            <a:r>
              <a:rPr lang="en-US" dirty="0"/>
              <a:t>War / combat</a:t>
            </a:r>
          </a:p>
          <a:p>
            <a:pPr marL="342900" indent="-342900">
              <a:buFont typeface="Arial" panose="020B0604020202020204" pitchFamily="34" charset="0"/>
              <a:buChar char="•"/>
            </a:pPr>
            <a:r>
              <a:rPr lang="en-US" dirty="0"/>
              <a:t>Death of a loved one</a:t>
            </a:r>
          </a:p>
          <a:p>
            <a:pPr marL="342900" indent="-342900">
              <a:buFont typeface="Arial" panose="020B0604020202020204" pitchFamily="34" charset="0"/>
              <a:buChar char="•"/>
            </a:pPr>
            <a:r>
              <a:rPr lang="en-US" dirty="0"/>
              <a:t>Natural disaster</a:t>
            </a:r>
          </a:p>
          <a:p>
            <a:pPr marL="342900" indent="-342900">
              <a:buFont typeface="Arial" panose="020B0604020202020204" pitchFamily="34" charset="0"/>
              <a:buChar char="•"/>
            </a:pPr>
            <a:r>
              <a:rPr lang="en-US" dirty="0"/>
              <a:t>Divorce</a:t>
            </a:r>
          </a:p>
          <a:p>
            <a:pPr marL="342900" indent="-342900">
              <a:buFont typeface="Arial" panose="020B0604020202020204" pitchFamily="34" charset="0"/>
              <a:buChar char="•"/>
            </a:pPr>
            <a:r>
              <a:rPr lang="en-US" dirty="0"/>
              <a:t>Bullying</a:t>
            </a:r>
          </a:p>
          <a:p>
            <a:pPr marL="342900" indent="-342900">
              <a:buFont typeface="Arial" panose="020B0604020202020204" pitchFamily="34" charset="0"/>
              <a:buChar char="•"/>
            </a:pPr>
            <a:r>
              <a:rPr lang="en-US" dirty="0"/>
              <a:t>Sexual or physical assault</a:t>
            </a:r>
          </a:p>
          <a:p>
            <a:pPr marL="342900" indent="-342900">
              <a:buFont typeface="Arial" panose="020B0604020202020204" pitchFamily="34" charset="0"/>
              <a:buChar char="•"/>
            </a:pPr>
            <a:r>
              <a:rPr lang="en-US" dirty="0"/>
              <a:t>Miscarriages</a:t>
            </a:r>
          </a:p>
          <a:p>
            <a:pPr marL="342900" indent="-342900">
              <a:buFont typeface="Arial" panose="020B0604020202020204" pitchFamily="34" charset="0"/>
              <a:buChar char="•"/>
            </a:pPr>
            <a:r>
              <a:rPr lang="en-US" dirty="0"/>
              <a:t>Domestic violence</a:t>
            </a:r>
          </a:p>
          <a:p>
            <a:r>
              <a:rPr lang="en-US" dirty="0"/>
              <a:t> </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00536" y="1307941"/>
            <a:ext cx="6355073" cy="4196746"/>
          </a:xfrm>
          <a:prstGeom prst="rect">
            <a:avLst/>
          </a:prstGeom>
        </p:spPr>
      </p:pic>
    </p:spTree>
    <p:extLst>
      <p:ext uri="{BB962C8B-B14F-4D97-AF65-F5344CB8AC3E}">
        <p14:creationId xmlns:p14="http://schemas.microsoft.com/office/powerpoint/2010/main" val="5990693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sp>
        <p:nvSpPr>
          <p:cNvPr id="5" name="Rectangle 4"/>
          <p:cNvSpPr/>
          <p:nvPr/>
        </p:nvSpPr>
        <p:spPr>
          <a:xfrm>
            <a:off x="6000108" y="2804498"/>
            <a:ext cx="4667892" cy="830997"/>
          </a:xfrm>
          <a:prstGeom prst="rect">
            <a:avLst/>
          </a:prstGeom>
        </p:spPr>
        <p:txBody>
          <a:bodyPr wrap="square">
            <a:spAutoFit/>
          </a:bodyPr>
          <a:lstStyle/>
          <a:p>
            <a:r>
              <a:rPr lang="en-US" sz="4800" dirty="0">
                <a:solidFill>
                  <a:srgbClr val="B9975B"/>
                </a:solidFill>
              </a:rPr>
              <a:t>Thank You</a:t>
            </a:r>
          </a:p>
        </p:txBody>
      </p:sp>
    </p:spTree>
    <p:extLst>
      <p:ext uri="{BB962C8B-B14F-4D97-AF65-F5344CB8AC3E}">
        <p14:creationId xmlns:p14="http://schemas.microsoft.com/office/powerpoint/2010/main" val="668717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50" y="2399665"/>
            <a:ext cx="10515600" cy="1052709"/>
          </a:xfrm>
        </p:spPr>
        <p:txBody>
          <a:bodyPr/>
          <a:lstStyle/>
          <a:p>
            <a:r>
              <a:rPr lang="en-US" dirty="0"/>
              <a:t>Understanding Trauma</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6</a:t>
            </a:fld>
            <a:endParaRPr lang="uk-UA" dirty="0"/>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098029" y="510370"/>
            <a:ext cx="4084321" cy="5495925"/>
          </a:xfrm>
          <a:prstGeom prst="rect">
            <a:avLst/>
          </a:prstGeom>
        </p:spPr>
      </p:pic>
    </p:spTree>
    <p:extLst>
      <p:ext uri="{BB962C8B-B14F-4D97-AF65-F5344CB8AC3E}">
        <p14:creationId xmlns:p14="http://schemas.microsoft.com/office/powerpoint/2010/main" val="289210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76155"/>
            <a:ext cx="10689404" cy="1052709"/>
          </a:xfrm>
        </p:spPr>
        <p:txBody>
          <a:bodyPr/>
          <a:lstStyle/>
          <a:p>
            <a:r>
              <a:rPr lang="en-US" dirty="0"/>
              <a:t>Re-emergence of Trauma Responses Later in Life</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7</a:t>
            </a:fld>
            <a:endParaRPr lang="uk-UA" dirty="0"/>
          </a:p>
        </p:txBody>
      </p:sp>
      <p:sp>
        <p:nvSpPr>
          <p:cNvPr id="5" name="Text Placeholder 4"/>
          <p:cNvSpPr>
            <a:spLocks noGrp="1"/>
          </p:cNvSpPr>
          <p:nvPr>
            <p:ph type="body" sz="quarter" idx="13"/>
          </p:nvPr>
        </p:nvSpPr>
        <p:spPr/>
        <p:txBody>
          <a:bodyPr/>
          <a:lstStyle/>
          <a:p>
            <a:pPr marL="342900" indent="-342900">
              <a:buFont typeface="Arial" panose="020B0604020202020204" pitchFamily="34" charset="0"/>
              <a:buChar char="•"/>
            </a:pPr>
            <a:r>
              <a:rPr lang="en-US" dirty="0"/>
              <a:t>Loss of loved ones</a:t>
            </a:r>
          </a:p>
          <a:p>
            <a:pPr marL="342900" indent="-342900">
              <a:buFont typeface="Arial" panose="020B0604020202020204" pitchFamily="34" charset="0"/>
              <a:buChar char="•"/>
            </a:pPr>
            <a:r>
              <a:rPr lang="en-US" dirty="0"/>
              <a:t>Retirement </a:t>
            </a:r>
          </a:p>
          <a:p>
            <a:pPr marL="342900" indent="-342900">
              <a:buFont typeface="Arial" panose="020B0604020202020204" pitchFamily="34" charset="0"/>
              <a:buChar char="•"/>
            </a:pPr>
            <a:r>
              <a:rPr lang="en-US" dirty="0"/>
              <a:t>Loss of control</a:t>
            </a:r>
          </a:p>
          <a:p>
            <a:pPr marL="342900" indent="-342900">
              <a:buFont typeface="Arial" panose="020B0604020202020204" pitchFamily="34" charset="0"/>
              <a:buChar char="•"/>
            </a:pPr>
            <a:r>
              <a:rPr lang="en-US" dirty="0"/>
              <a:t>A time of reflection</a:t>
            </a:r>
          </a:p>
          <a:p>
            <a:pPr marL="342900" indent="-342900">
              <a:buFont typeface="Arial" panose="020B0604020202020204" pitchFamily="34" charset="0"/>
              <a:buChar char="•"/>
            </a:pPr>
            <a:r>
              <a:rPr lang="en-US" dirty="0"/>
              <a:t>Illness symptoms may mirror trauma</a:t>
            </a:r>
          </a:p>
          <a:p>
            <a:endParaRPr lang="en-US" dirty="0"/>
          </a:p>
          <a:p>
            <a:pPr algn="r"/>
            <a:r>
              <a:rPr lang="en-US" dirty="0"/>
              <a:t>(Cook, 2017)</a:t>
            </a:r>
          </a:p>
        </p:txBody>
      </p:sp>
    </p:spTree>
    <p:extLst>
      <p:ext uri="{BB962C8B-B14F-4D97-AF65-F5344CB8AC3E}">
        <p14:creationId xmlns:p14="http://schemas.microsoft.com/office/powerpoint/2010/main" val="2251377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Signs of Emotional Distress Due to Trauma</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8</a:t>
            </a:fld>
            <a:endParaRPr lang="uk-UA" dirty="0"/>
          </a:p>
        </p:txBody>
      </p:sp>
      <p:sp>
        <p:nvSpPr>
          <p:cNvPr id="5" name="Text Placeholder 4"/>
          <p:cNvSpPr>
            <a:spLocks noGrp="1"/>
          </p:cNvSpPr>
          <p:nvPr>
            <p:ph type="body" sz="quarter" idx="13"/>
          </p:nvPr>
        </p:nvSpPr>
        <p:spPr>
          <a:xfrm>
            <a:off x="2000036" y="1736333"/>
            <a:ext cx="8199437" cy="3861691"/>
          </a:xfrm>
        </p:spPr>
        <p:txBody>
          <a:bodyPr/>
          <a:lstStyle/>
          <a:p>
            <a:pPr marL="342900" indent="-342900">
              <a:buFont typeface="Arial" panose="020B0604020202020204" pitchFamily="34" charset="0"/>
              <a:buChar char="•"/>
            </a:pPr>
            <a:r>
              <a:rPr lang="en-US" dirty="0"/>
              <a:t>Intense emotional reactions that seem disproportionate to the situation </a:t>
            </a:r>
          </a:p>
          <a:p>
            <a:pPr marL="342900" indent="-342900">
              <a:buFont typeface="Arial" panose="020B0604020202020204" pitchFamily="34" charset="0"/>
              <a:buChar char="•"/>
            </a:pPr>
            <a:r>
              <a:rPr lang="en-US" dirty="0"/>
              <a:t>Hypervigilance</a:t>
            </a:r>
          </a:p>
          <a:p>
            <a:pPr marL="342900" indent="-342900">
              <a:buFont typeface="Arial" panose="020B0604020202020204" pitchFamily="34" charset="0"/>
              <a:buChar char="•"/>
            </a:pPr>
            <a:r>
              <a:rPr lang="en-US" dirty="0"/>
              <a:t>Dissociation</a:t>
            </a:r>
          </a:p>
          <a:p>
            <a:pPr marL="342900" indent="-342900">
              <a:buFont typeface="Arial" panose="020B0604020202020204" pitchFamily="34" charset="0"/>
              <a:buChar char="•"/>
            </a:pPr>
            <a:r>
              <a:rPr lang="en-US" dirty="0"/>
              <a:t>Panic attacks</a:t>
            </a:r>
          </a:p>
          <a:p>
            <a:pPr marL="342900" indent="-342900">
              <a:buFont typeface="Arial" panose="020B0604020202020204" pitchFamily="34" charset="0"/>
              <a:buChar char="•"/>
            </a:pPr>
            <a:r>
              <a:rPr lang="en-US" dirty="0"/>
              <a:t>Hypersensitivity to physical sensors</a:t>
            </a:r>
          </a:p>
          <a:p>
            <a:pPr marL="342900" indent="-342900">
              <a:buFont typeface="Arial" panose="020B0604020202020204" pitchFamily="34" charset="0"/>
              <a:buChar char="•"/>
            </a:pPr>
            <a:r>
              <a:rPr lang="en-US" dirty="0"/>
              <a:t>Somatic complaints</a:t>
            </a:r>
          </a:p>
          <a:p>
            <a:pPr marL="342900" indent="-342900">
              <a:buFont typeface="Arial" panose="020B0604020202020204" pitchFamily="34" charset="0"/>
              <a:buChar char="•"/>
            </a:pPr>
            <a:r>
              <a:rPr lang="en-US" dirty="0"/>
              <a:t>Triggers</a:t>
            </a:r>
          </a:p>
        </p:txBody>
      </p:sp>
    </p:spTree>
    <p:extLst>
      <p:ext uri="{BB962C8B-B14F-4D97-AF65-F5344CB8AC3E}">
        <p14:creationId xmlns:p14="http://schemas.microsoft.com/office/powerpoint/2010/main" val="1884776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Things to Remember</a:t>
            </a:r>
          </a:p>
        </p:txBody>
      </p:sp>
      <p:sp>
        <p:nvSpPr>
          <p:cNvPr id="3" name="Footer Placeholder 2"/>
          <p:cNvSpPr>
            <a:spLocks noGrp="1"/>
          </p:cNvSpPr>
          <p:nvPr>
            <p:ph type="ftr" sz="quarter" idx="11"/>
          </p:nvPr>
        </p:nvSpPr>
        <p:spPr/>
        <p:txBody>
          <a:bodyPr/>
          <a:lstStyle/>
          <a:p>
            <a:r>
              <a:rPr lang="en-US"/>
              <a:t>   |  CHARLES E. SMITH LIFE COMMUNITIES </a:t>
            </a:r>
            <a:endParaRPr lang="en-US" dirty="0"/>
          </a:p>
        </p:txBody>
      </p:sp>
      <p:sp>
        <p:nvSpPr>
          <p:cNvPr id="4" name="Slide Number Placeholder 3"/>
          <p:cNvSpPr>
            <a:spLocks noGrp="1"/>
          </p:cNvSpPr>
          <p:nvPr>
            <p:ph type="sldNum" sz="quarter" idx="12"/>
          </p:nvPr>
        </p:nvSpPr>
        <p:spPr/>
        <p:txBody>
          <a:bodyPr/>
          <a:lstStyle/>
          <a:p>
            <a:fld id="{31864AF3-807A-0B45-8A11-3F9697D53283}" type="slidenum">
              <a:rPr lang="uk-UA" smtClean="0"/>
              <a:pPr/>
              <a:t>9</a:t>
            </a:fld>
            <a:endParaRPr lang="uk-UA" dirty="0"/>
          </a:p>
        </p:txBody>
      </p:sp>
      <p:sp>
        <p:nvSpPr>
          <p:cNvPr id="5" name="Text Placeholder 4"/>
          <p:cNvSpPr>
            <a:spLocks noGrp="1"/>
          </p:cNvSpPr>
          <p:nvPr>
            <p:ph type="body" sz="quarter" idx="13"/>
          </p:nvPr>
        </p:nvSpPr>
        <p:spPr>
          <a:xfrm>
            <a:off x="1291376" y="1748790"/>
            <a:ext cx="9601414" cy="3878626"/>
          </a:xfrm>
        </p:spPr>
        <p:txBody>
          <a:bodyPr/>
          <a:lstStyle/>
          <a:p>
            <a:pPr marL="342900" indent="-342900">
              <a:buFont typeface="Arial" panose="020B0604020202020204" pitchFamily="34" charset="0"/>
              <a:buChar char="•"/>
            </a:pPr>
            <a:r>
              <a:rPr lang="en-US" dirty="0"/>
              <a:t>There are no “normal” reactions to trauma</a:t>
            </a:r>
          </a:p>
          <a:p>
            <a:endParaRPr lang="en-US" dirty="0"/>
          </a:p>
          <a:p>
            <a:pPr marL="342900" indent="-342900">
              <a:buFont typeface="Arial" panose="020B0604020202020204" pitchFamily="34" charset="0"/>
              <a:buChar char="•"/>
            </a:pPr>
            <a:r>
              <a:rPr lang="en-US" dirty="0"/>
              <a:t>Traumatic memories often resurface later in life / at the end of life</a:t>
            </a:r>
          </a:p>
          <a:p>
            <a:endParaRPr lang="en-US" dirty="0"/>
          </a:p>
          <a:p>
            <a:pPr marL="342900" indent="-342900">
              <a:buFont typeface="Arial" panose="020B0604020202020204" pitchFamily="34" charset="0"/>
              <a:buChar char="•"/>
            </a:pPr>
            <a:r>
              <a:rPr lang="en-US" dirty="0"/>
              <a:t>You do not need to know the whole story</a:t>
            </a:r>
          </a:p>
          <a:p>
            <a:endParaRPr lang="en-US" dirty="0"/>
          </a:p>
          <a:p>
            <a:pPr marL="342900" indent="-342900">
              <a:buFont typeface="Arial" panose="020B0604020202020204" pitchFamily="34" charset="0"/>
              <a:buChar char="•"/>
            </a:pPr>
            <a:r>
              <a:rPr lang="en-US" dirty="0"/>
              <a:t>Try to give back a sense of control and self-determination</a:t>
            </a:r>
          </a:p>
        </p:txBody>
      </p:sp>
    </p:spTree>
    <p:extLst>
      <p:ext uri="{BB962C8B-B14F-4D97-AF65-F5344CB8AC3E}">
        <p14:creationId xmlns:p14="http://schemas.microsoft.com/office/powerpoint/2010/main" val="2294974681"/>
      </p:ext>
    </p:extLst>
  </p:cSld>
  <p:clrMapOvr>
    <a:masterClrMapping/>
  </p:clrMapOvr>
</p:sld>
</file>

<file path=ppt/theme/theme1.xml><?xml version="1.0" encoding="utf-8"?>
<a:theme xmlns:a="http://schemas.openxmlformats.org/drawingml/2006/main" name="Office Theme">
  <a:themeElements>
    <a:clrScheme name="CESLC Color 1">
      <a:dk1>
        <a:srgbClr val="003057"/>
      </a:dk1>
      <a:lt1>
        <a:srgbClr val="FFFFFF"/>
      </a:lt1>
      <a:dk2>
        <a:srgbClr val="003057"/>
      </a:dk2>
      <a:lt2>
        <a:srgbClr val="B9975B"/>
      </a:lt2>
      <a:accent1>
        <a:srgbClr val="41748D"/>
      </a:accent1>
      <a:accent2>
        <a:srgbClr val="919A59"/>
      </a:accent2>
      <a:accent3>
        <a:srgbClr val="C9764C"/>
      </a:accent3>
      <a:accent4>
        <a:srgbClr val="C8C8C8"/>
      </a:accent4>
      <a:accent5>
        <a:srgbClr val="C8C8C8"/>
      </a:accent5>
      <a:accent6>
        <a:srgbClr val="C8C8C8"/>
      </a:accent6>
      <a:hlink>
        <a:srgbClr val="B9965B"/>
      </a:hlink>
      <a:folHlink>
        <a:srgbClr val="D3BD99"/>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SLC PPT Template_Aug2018_FINAL" id="{B8B5DD4C-8E75-E142-9290-11958119CC93}" vid="{826BFC44-BF88-1F48-877B-DCF0DCDCB6F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CESLC PPT Template_Sept2018_FINAL</Template>
  <TotalTime>2094</TotalTime>
  <Words>3778</Words>
  <Application>Microsoft Macintosh PowerPoint</Application>
  <PresentationFormat>Widescreen</PresentationFormat>
  <Paragraphs>534</Paragraphs>
  <Slides>50</Slides>
  <Notes>42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Calibri</vt:lpstr>
      <vt:lpstr>Georgia</vt:lpstr>
      <vt:lpstr>Office Theme</vt:lpstr>
      <vt:lpstr>Elder Abuse Prevention and Response</vt:lpstr>
      <vt:lpstr>Presenters</vt:lpstr>
      <vt:lpstr>Objectives</vt:lpstr>
      <vt:lpstr>Trauma</vt:lpstr>
      <vt:lpstr>Trauma Experiences</vt:lpstr>
      <vt:lpstr>Understanding Trauma</vt:lpstr>
      <vt:lpstr>Re-emergence of Trauma Responses Later in Life</vt:lpstr>
      <vt:lpstr>Signs of Emotional Distress Due to Trauma</vt:lpstr>
      <vt:lpstr>Things to Remember</vt:lpstr>
      <vt:lpstr>Understanding Elder Abuse</vt:lpstr>
      <vt:lpstr>The Definition of Elder Abuse</vt:lpstr>
      <vt:lpstr>Elder Abuse Facts</vt:lpstr>
      <vt:lpstr>Who Commits Elder Abuse? </vt:lpstr>
      <vt:lpstr>Myths and Misconceptions</vt:lpstr>
      <vt:lpstr>Does caregiver stress / burnout cause elder abuse?</vt:lpstr>
      <vt:lpstr>The Types of Abuse</vt:lpstr>
      <vt:lpstr>Physical Abuse</vt:lpstr>
      <vt:lpstr>Psychological or Emotional Abuse</vt:lpstr>
      <vt:lpstr>Financial Exploitation</vt:lpstr>
      <vt:lpstr>Sexual Abuse</vt:lpstr>
      <vt:lpstr>Neglect</vt:lpstr>
      <vt:lpstr>Self-Neglect</vt:lpstr>
      <vt:lpstr>Physical Warning Signs </vt:lpstr>
      <vt:lpstr>Emotional /  Behavioral Warning Signs</vt:lpstr>
      <vt:lpstr>Warning Signs from the Family / Caregiver</vt:lpstr>
      <vt:lpstr>Warning Signs in the Home / Older Adult’s Room</vt:lpstr>
      <vt:lpstr>The Impact of Elder Abuse</vt:lpstr>
      <vt:lpstr>Case Scenario #1 – Burt and his Grandson</vt:lpstr>
      <vt:lpstr>Case Scenario #1 (Cont.)</vt:lpstr>
      <vt:lpstr>Case Scenario #1: Discussion Questions</vt:lpstr>
      <vt:lpstr>Why Would An Older Adult Not Disclose Abuse?</vt:lpstr>
      <vt:lpstr>Reduce Barriers to Disclosure</vt:lpstr>
      <vt:lpstr>Starting the Conversation</vt:lpstr>
      <vt:lpstr>Reporting Suspected Abuse</vt:lpstr>
      <vt:lpstr>Mandated Reporters in Maryland (Code of Maryland Statues, §14–302. )  </vt:lpstr>
      <vt:lpstr>Who does this apply to? (Maryland Code of Statutes, §14–101. )</vt:lpstr>
      <vt:lpstr>Adult Protective Services</vt:lpstr>
      <vt:lpstr>Case Scenario #2 – The Background</vt:lpstr>
      <vt:lpstr>Case Scenario #2: The Incident</vt:lpstr>
      <vt:lpstr>Case Scenario #2: The Incident (Cont.)</vt:lpstr>
      <vt:lpstr>Case Scenario #2: Discussion Questions</vt:lpstr>
      <vt:lpstr>PowerPoint Presentation</vt:lpstr>
      <vt:lpstr>Client Services</vt:lpstr>
      <vt:lpstr>Client Eligibility </vt:lpstr>
      <vt:lpstr>Services in Shelter</vt:lpstr>
      <vt:lpstr>The ElderSAFE Center’s Community Resource Guide</vt:lpstr>
      <vt:lpstr>Questions??</vt:lpstr>
      <vt:lpstr>ElderSAFE Contacts</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Sydney Palinkas</dc:creator>
  <cp:lastModifiedBy>KAREN DONOHUE</cp:lastModifiedBy>
  <cp:revision>170</cp:revision>
  <cp:lastPrinted>2019-07-29T16:59:05Z</cp:lastPrinted>
  <dcterms:created xsi:type="dcterms:W3CDTF">2018-12-03T18:32:45Z</dcterms:created>
  <dcterms:modified xsi:type="dcterms:W3CDTF">2020-07-29T15:00:11Z</dcterms:modified>
</cp:coreProperties>
</file>